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3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24384000" cy="13716000"/>
  <p:notesSz cx="6858000" cy="9144000"/>
  <p:embeddedFontLs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2JiPBpHpR5x/LXbCd/YaEP9b8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BED8E-4F41-4544-B8BB-A917F4153F63}">
  <a:tblStyle styleId="{251BED8E-4F41-4544-B8BB-A917F4153F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25" y="43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customschemas.google.com/relationships/presentationmetadata" Target="meta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37fdad6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3637fdad64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Google Shape;7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2" name="Google Shape;76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1" name="Google Shape;801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3" name="Google Shape;82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4" name="Google Shape;854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1" name="Google Shape;88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5" name="Google Shape;955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Google Shape;962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1" name="Google Shape;981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0" name="Google Shape;99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0" name="Google Shape;100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OLTP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ETL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OLAP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LAGUNA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BODEGA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REGLAS</a:t>
            </a:r>
            <a:endParaRPr/>
          </a:p>
          <a:p>
            <a:pPr marL="457200" lvl="0" indent="-457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>
                <a:latin typeface="Arial"/>
                <a:ea typeface="Arial"/>
                <a:cs typeface="Arial"/>
                <a:sym typeface="Arial"/>
              </a:rPr>
              <a:t>ELT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7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8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8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6" name="Google Shape;116;p78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8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8" name="Google Shape;118;p78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7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7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8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1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1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134" name="Google Shape;134;p81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8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8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2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2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82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8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3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8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4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4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8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5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5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6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6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4" name="Google Shape;174;p6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6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7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7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6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6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68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6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6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6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9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69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93" name="Google Shape;193;p69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9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95" name="Google Shape;195;p69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6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6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0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7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7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2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72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211" name="Google Shape;211;p72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7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7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3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3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73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9" name="Google Shape;219;p7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4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7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7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7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5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5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7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AdI4OruwF6T8AkIFR1T392KQ-2ZCRQH-x2FMR7y_BD4/edit?usp=sharing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rive.google.com/drive/folders/1P082p2pTQ5PIwzx3mQo03UVk9XI8UwW8?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wordgenerator.com/picture.php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/>
          <p:nvPr/>
        </p:nvSpPr>
        <p:spPr>
          <a:xfrm>
            <a:off x="0" y="9462052"/>
            <a:ext cx="16967199" cy="3697357"/>
          </a:xfrm>
          <a:prstGeom prst="rect">
            <a:avLst/>
          </a:prstGeom>
          <a:gradFill>
            <a:gsLst>
              <a:gs pos="0">
                <a:srgbClr val="000000">
                  <a:alpha val="49019"/>
                </a:srgbClr>
              </a:gs>
              <a:gs pos="61000">
                <a:srgbClr val="000000">
                  <a:alpha val="29019"/>
                </a:srgbClr>
              </a:gs>
              <a:gs pos="100000">
                <a:srgbClr val="FFFFFF">
                  <a:alpha val="1803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411742" y="9796002"/>
            <a:ext cx="1126342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Diseño y Gestión de Bases de Datos con SQL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"/>
          <p:cNvSpPr txBox="1"/>
          <p:nvPr/>
        </p:nvSpPr>
        <p:spPr>
          <a:xfrm>
            <a:off x="411742" y="12104326"/>
            <a:ext cx="92290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Reglas de negocio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3186223" y="971549"/>
            <a:ext cx="1801155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DISEÑO DE BASES DE DATOS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3186223" y="2971800"/>
            <a:ext cx="1801155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Busca resolver una pregunta: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¿Cómo deberíamos organizar y gestionar nuestros datos?</a:t>
            </a:r>
            <a:endParaRPr sz="4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3186223" y="5075323"/>
            <a:ext cx="17648163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Esquemas: ¿Cómo debería organizar mis datos de forma lógica?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Normalización: ¿Debería garantizar que mis datos tengan latencia y redundancia mínima?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Vistas: ¿Qué uniones voy a realizar con mayor frecuencia?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 de acceso: ¿Deberían tener todos los usuarios el mismo nivel de acceso o diferente?</a:t>
            </a:r>
            <a:endParaRPr/>
          </a:p>
          <a:p>
            <a:pPr marL="685800" marR="0" lvl="0" indent="-6858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SGBD: ¿Cuál debo elegir entre un sistema SQL y las opciones NoSQL?</a:t>
            </a:r>
            <a:endParaRPr sz="4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6"/>
          <p:cNvSpPr txBox="1"/>
          <p:nvPr/>
        </p:nvSpPr>
        <p:spPr>
          <a:xfrm>
            <a:off x="3186223" y="10779832"/>
            <a:ext cx="1856743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¿La respuesta?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¡Todo depende de cómo y para qué vamos a usar nuestros datos!</a:t>
            </a:r>
            <a:endParaRPr sz="4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OLAP y OLTP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7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"/>
          <p:cNvSpPr txBox="1"/>
          <p:nvPr/>
        </p:nvSpPr>
        <p:spPr>
          <a:xfrm>
            <a:off x="3549614" y="3402641"/>
            <a:ext cx="16545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¡Son dos tipos de sistemas de procesamiento de datos utilizados en el ámbito empresarial!</a:t>
            </a:r>
            <a:endParaRPr sz="4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7"/>
          <p:cNvSpPr txBox="1"/>
          <p:nvPr/>
        </p:nvSpPr>
        <p:spPr>
          <a:xfrm>
            <a:off x="3549614" y="8372459"/>
            <a:ext cx="78060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OLTP</a:t>
            </a: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 centra en la gestión de transacciones en tiempo real, como las operaciones de un cajero automático, o las compras en línea, asegurando la integridad y la rapidez en el procesamiento de datos. 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"/>
          <p:cNvSpPr txBox="1"/>
          <p:nvPr/>
        </p:nvSpPr>
        <p:spPr>
          <a:xfrm>
            <a:off x="5234746" y="6193096"/>
            <a:ext cx="6191667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Procesamiento de </a:t>
            </a:r>
            <a:r>
              <a:rPr lang="es-CO" sz="4000" b="1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transacciones</a:t>
            </a:r>
            <a:r>
              <a:rPr lang="es-CO" sz="4000" b="0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 en línea</a:t>
            </a:r>
            <a:endParaRPr sz="4000" b="0" i="0" u="none" strike="noStrike" cap="none">
              <a:solidFill>
                <a:srgbClr val="FF2F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147" y="6303381"/>
            <a:ext cx="1195405" cy="119540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"/>
          <p:cNvSpPr txBox="1"/>
          <p:nvPr/>
        </p:nvSpPr>
        <p:spPr>
          <a:xfrm>
            <a:off x="13673400" y="8372258"/>
            <a:ext cx="78060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OLAP</a:t>
            </a: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 utiliza para el análisis de datos y permite realizar consultas complejas sobre grandes volúmenes de datos de información, facilitando la toma de decisiones estratégicas. 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"/>
          <p:cNvSpPr txBox="1"/>
          <p:nvPr/>
        </p:nvSpPr>
        <p:spPr>
          <a:xfrm>
            <a:off x="15372787" y="6193096"/>
            <a:ext cx="610661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Procesamiento </a:t>
            </a:r>
            <a:r>
              <a:rPr lang="es-CO" sz="4000" b="1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analítico</a:t>
            </a:r>
            <a:r>
              <a:rPr lang="es-CO" sz="4000" b="0" i="0" u="none" strike="noStrike" cap="non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 en línea</a:t>
            </a:r>
            <a:endParaRPr sz="4000" b="0" i="0" u="none" strike="noStrike" cap="none">
              <a:solidFill>
                <a:srgbClr val="FF2F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73400" y="6236986"/>
            <a:ext cx="1328193" cy="132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¿OLAP y OLTP?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223" y="4367385"/>
            <a:ext cx="18559352" cy="8351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/>
        </p:nvSpPr>
        <p:spPr>
          <a:xfrm>
            <a:off x="3186223" y="3110982"/>
            <a:ext cx="13464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Imaginemos que vamos al supermercado... </a:t>
            </a:r>
            <a:endParaRPr sz="4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¿OLAP O OLTP?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8" descr="Caja registradora - Iconos gratis de comerc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3126" y="3167141"/>
            <a:ext cx="2719754" cy="27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 txBox="1"/>
          <p:nvPr/>
        </p:nvSpPr>
        <p:spPr>
          <a:xfrm>
            <a:off x="4272637" y="6020721"/>
            <a:ext cx="38007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¡La caja registradora!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10032347" y="3187746"/>
            <a:ext cx="115068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Cada persona pasa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uno por uno</a:t>
            </a: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10032348" y="4031806"/>
            <a:ext cx="1150685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 registra cada compra: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qué producto, cuántos, cuánto costó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10032348" y="5307850"/>
            <a:ext cx="115068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Necesita ser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rápido, preciso y constante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10032348" y="6052928"/>
            <a:ext cx="115068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 algo falla, el cliente se enoja.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0" name="Google Shape;450;p48"/>
          <p:cNvGrpSpPr/>
          <p:nvPr/>
        </p:nvGrpSpPr>
        <p:grpSpPr>
          <a:xfrm>
            <a:off x="5987963" y="7172060"/>
            <a:ext cx="12408074" cy="954107"/>
            <a:chOff x="4813126" y="7172060"/>
            <a:chExt cx="12408074" cy="954107"/>
          </a:xfrm>
        </p:grpSpPr>
        <p:pic>
          <p:nvPicPr>
            <p:cNvPr id="451" name="Google Shape;451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3126" y="7172060"/>
              <a:ext cx="954107" cy="954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8"/>
            <p:cNvSpPr txBox="1"/>
            <p:nvPr/>
          </p:nvSpPr>
          <p:spPr>
            <a:xfrm>
              <a:off x="6173002" y="7265987"/>
              <a:ext cx="1104819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CO" sz="36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¿De que tipo de procesamiento estamos hablando? </a:t>
              </a:r>
              <a:endParaRPr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53" name="Google Shape;45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86901" y="8522690"/>
            <a:ext cx="3210197" cy="321019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 txBox="1"/>
          <p:nvPr/>
        </p:nvSpPr>
        <p:spPr>
          <a:xfrm>
            <a:off x="10586901" y="12010866"/>
            <a:ext cx="32162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¡Buen trabajo!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¿OLAP O OLTP?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4276696" y="5567555"/>
            <a:ext cx="39384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¡El gerente mirando las ventas del mes!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10032347" y="3413986"/>
            <a:ext cx="113703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¿Qué producto se vendió más?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10032347" y="4258046"/>
            <a:ext cx="1220863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¿Cuántos tomates se vendieron esta semana?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10032347" y="5102106"/>
            <a:ext cx="1220863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¿Quién compra más los lunes?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49" descr="Icon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6017" y="2426765"/>
            <a:ext cx="3293971" cy="329397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/>
        </p:nvSpPr>
        <p:spPr>
          <a:xfrm>
            <a:off x="7400953" y="11466411"/>
            <a:ext cx="958209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OLAP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¡No necesita velocidad inmediata, pero sí análisis profundo!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49"/>
          <p:cNvGrpSpPr/>
          <p:nvPr/>
        </p:nvGrpSpPr>
        <p:grpSpPr>
          <a:xfrm>
            <a:off x="5987963" y="6918835"/>
            <a:ext cx="12408074" cy="954107"/>
            <a:chOff x="4813126" y="7172060"/>
            <a:chExt cx="12408074" cy="954107"/>
          </a:xfrm>
        </p:grpSpPr>
        <p:pic>
          <p:nvPicPr>
            <p:cNvPr id="468" name="Google Shape;468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3126" y="7172060"/>
              <a:ext cx="954107" cy="954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9"/>
            <p:cNvSpPr txBox="1"/>
            <p:nvPr/>
          </p:nvSpPr>
          <p:spPr>
            <a:xfrm>
              <a:off x="6173002" y="7265987"/>
              <a:ext cx="1104819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CO" sz="36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¿De que tipo de procesamiento estamos hablando? </a:t>
              </a:r>
              <a:endParaRPr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70" name="Google Shape;47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1049" y="7990153"/>
            <a:ext cx="3261900" cy="32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637fdad646_0_1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7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EN RESUMEN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3637fdad646_0_1"/>
          <p:cNvSpPr txBox="1"/>
          <p:nvPr/>
        </p:nvSpPr>
        <p:spPr>
          <a:xfrm>
            <a:off x="295275" y="13144500"/>
            <a:ext cx="237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7" name="Google Shape;477;g3637fdad646_0_1"/>
          <p:cNvGraphicFramePr/>
          <p:nvPr/>
        </p:nvGraphicFramePr>
        <p:xfrm>
          <a:off x="1968499" y="31585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{251BED8E-4F41-4544-B8BB-A917F4153F63}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0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u="none" strike="noStrike" cap="none">
                        <a:solidFill>
                          <a:srgbClr val="3F3F3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3200" b="1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OLTP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3200" b="1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OLAP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Propósito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Soportar transacciones diarias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Reportar y analizar grandes volúmenes de datos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Diseño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Orientado a aplicaciones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Muy normalizado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Orientado a sujetos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Desnormalizado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 día, operativos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Consolidados, históricos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Tamaño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Instantáneas, gigabytes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Archivo, terabytes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Consultas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Transacciones simples y actualizaciones frecuentes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Complejas, alto nivel de agregaciones y actualizaciones limitadas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Usuarios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Clientes y sistemas en vivo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Del orden de miles (puede incluir usuarios por fuera de la compañía)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Analistas y tomadores de decisiones</a:t>
                      </a:r>
                      <a:b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Del orden de cientos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Ejemplos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App móvil de pedidos, cajeros, etc.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Tableros de BI, análisis de ventas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8"/>
          <p:cNvGrpSpPr/>
          <p:nvPr/>
        </p:nvGrpSpPr>
        <p:grpSpPr>
          <a:xfrm>
            <a:off x="-2423300" y="11984319"/>
            <a:ext cx="3659601" cy="1634062"/>
            <a:chOff x="0" y="1075127"/>
            <a:chExt cx="3659601" cy="1634062"/>
          </a:xfrm>
        </p:grpSpPr>
        <p:sp>
          <p:nvSpPr>
            <p:cNvPr id="483" name="Google Shape;483;p8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8"/>
          <p:cNvSpPr txBox="1"/>
          <p:nvPr/>
        </p:nvSpPr>
        <p:spPr>
          <a:xfrm>
            <a:off x="295275" y="13144500"/>
            <a:ext cx="237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8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3 – CASOS PRÁCTICOS</a:t>
            </a:r>
            <a:endParaRPr/>
          </a:p>
        </p:txBody>
      </p:sp>
      <p:sp>
        <p:nvSpPr>
          <p:cNvPr id="605" name="Google Shape;605;p8"/>
          <p:cNvSpPr txBox="1">
            <a:spLocks noGrp="1"/>
          </p:cNvSpPr>
          <p:nvPr>
            <p:ph type="body" idx="1"/>
          </p:nvPr>
        </p:nvSpPr>
        <p:spPr>
          <a:xfrm>
            <a:off x="3168502" y="4472247"/>
            <a:ext cx="18462772" cy="143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76"/>
              <a:buNone/>
            </a:pPr>
            <a:r>
              <a:rPr lang="es-CO" sz="4000">
                <a:latin typeface="Lato"/>
                <a:ea typeface="Lato"/>
                <a:cs typeface="Lato"/>
                <a:sym typeface="Lato"/>
              </a:rPr>
              <a:t>1. Cuando un cliente realiza una compra en Amazon, el sistema registra el pedido, reduce el inventario y genera una orden de envío.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8"/>
          <p:cNvSpPr txBox="1"/>
          <p:nvPr/>
        </p:nvSpPr>
        <p:spPr>
          <a:xfrm>
            <a:off x="3203943" y="3086414"/>
            <a:ext cx="18427331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4000" b="0" i="1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Lee cada situación y determina si se trata de un sistema OLTP o un sistema OLAP.</a:t>
            </a:r>
            <a:endParaRPr sz="4000" b="0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8"/>
          <p:cNvSpPr txBox="1"/>
          <p:nvPr/>
        </p:nvSpPr>
        <p:spPr>
          <a:xfrm>
            <a:off x="3168502" y="6858000"/>
            <a:ext cx="18462772" cy="143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Netflix analiza patrones de consumo de millones de usuarios en los últimos 12 meses para decidir qué tipo de series producir en los próximos trimestres.</a:t>
            </a:r>
            <a:endParaRPr sz="4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8"/>
          <p:cNvSpPr txBox="1"/>
          <p:nvPr/>
        </p:nvSpPr>
        <p:spPr>
          <a:xfrm>
            <a:off x="3203942" y="9416566"/>
            <a:ext cx="18427331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 Un cliente en McDonald’s hace un pedido en la aplicación móvil, que se envía en tiempo real a la cocina del restaurante más cercano.</a:t>
            </a: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8"/>
          <p:cNvSpPr/>
          <p:nvPr/>
        </p:nvSpPr>
        <p:spPr>
          <a:xfrm>
            <a:off x="21922690" y="11111698"/>
            <a:ext cx="1689652" cy="1689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0080" y="11209088"/>
            <a:ext cx="1494871" cy="149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4256" y="4573284"/>
            <a:ext cx="1395548" cy="139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256" y="6767453"/>
            <a:ext cx="1473282" cy="147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1402" y="9324705"/>
            <a:ext cx="1395548" cy="1395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8"/>
          <p:cNvGrpSpPr/>
          <p:nvPr/>
        </p:nvGrpSpPr>
        <p:grpSpPr>
          <a:xfrm>
            <a:off x="1374141" y="11956523"/>
            <a:ext cx="3659601" cy="1634062"/>
            <a:chOff x="0" y="1075127"/>
            <a:chExt cx="3659601" cy="1634062"/>
          </a:xfrm>
        </p:grpSpPr>
        <p:sp>
          <p:nvSpPr>
            <p:cNvPr id="615" name="Google Shape;615;p8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8"/>
          <p:cNvGrpSpPr/>
          <p:nvPr/>
        </p:nvGrpSpPr>
        <p:grpSpPr>
          <a:xfrm>
            <a:off x="2923793" y="12056354"/>
            <a:ext cx="1647445" cy="1489991"/>
            <a:chOff x="7210805" y="4564306"/>
            <a:chExt cx="2904485" cy="2754985"/>
          </a:xfrm>
        </p:grpSpPr>
        <p:pic>
          <p:nvPicPr>
            <p:cNvPr id="736" name="Google Shape;736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10805" y="4564306"/>
              <a:ext cx="2754985" cy="2754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69593" y="5973594"/>
              <a:ext cx="1345697" cy="1345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8"/>
          <p:cNvSpPr txBox="1"/>
          <p:nvPr/>
        </p:nvSpPr>
        <p:spPr>
          <a:xfrm>
            <a:off x="493776" y="12201186"/>
            <a:ext cx="54315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3:00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"/>
          <p:cNvSpPr txBox="1"/>
          <p:nvPr/>
        </p:nvSpPr>
        <p:spPr>
          <a:xfrm>
            <a:off x="295275" y="13144500"/>
            <a:ext cx="237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4 – ¿CUÁNDO USAR?</a:t>
            </a:r>
            <a:endParaRPr/>
          </a:p>
        </p:txBody>
      </p:sp>
      <p:sp>
        <p:nvSpPr>
          <p:cNvPr id="745" name="Google Shape;745;p9"/>
          <p:cNvSpPr/>
          <p:nvPr/>
        </p:nvSpPr>
        <p:spPr>
          <a:xfrm>
            <a:off x="21922690" y="11111698"/>
            <a:ext cx="1689652" cy="1689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0080" y="11209088"/>
            <a:ext cx="1494871" cy="149487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"/>
          <p:cNvSpPr txBox="1">
            <a:spLocks noGrp="1"/>
          </p:cNvSpPr>
          <p:nvPr>
            <p:ph type="body" idx="1"/>
          </p:nvPr>
        </p:nvSpPr>
        <p:spPr>
          <a:xfrm>
            <a:off x="8686800" y="3651250"/>
            <a:ext cx="14020799" cy="755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Considere una aplicación móvil de viajes.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4400"/>
              <a:buChar char="•"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La aplicación conecta conductores con pasajeros.</a:t>
            </a:r>
            <a:endParaRPr sz="4400"/>
          </a:p>
          <a:p>
            <a:pPr marL="457200" lvl="0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4400"/>
              <a:buChar char="•"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Se requiere un sistema de almacenamiento que permita el registro de información rápida y la consulta simultánea de cientos de personas al tiempo.</a:t>
            </a:r>
            <a:endParaRPr sz="44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SzPts val="4400"/>
              <a:buChar char="•"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Sin embargo, también se requiere hacer analítica de los viajes para identificar patrones y mejorar las asignaciones entre conductores y pasajeros.</a:t>
            </a:r>
            <a:endParaRPr sz="4400">
              <a:latin typeface="Lato"/>
              <a:ea typeface="Lato"/>
              <a:cs typeface="Lato"/>
              <a:sym typeface="Lato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3200"/>
              </a:spcBef>
              <a:spcAft>
                <a:spcPts val="1200"/>
              </a:spcAft>
              <a:buSzPts val="1800"/>
              <a:buNone/>
            </a:pPr>
            <a:r>
              <a:rPr lang="es-CO" sz="4400" b="1">
                <a:latin typeface="Lato"/>
                <a:ea typeface="Lato"/>
                <a:cs typeface="Lato"/>
                <a:sym typeface="Lato"/>
              </a:rPr>
              <a:t>¿OLAP? ¿OLTP? ¿Qué hacemos?</a:t>
            </a:r>
            <a:endParaRPr sz="44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8" name="Google Shape;74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5908" y="4722475"/>
            <a:ext cx="5194300" cy="51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/>
          <p:nvPr/>
        </p:nvSpPr>
        <p:spPr>
          <a:xfrm>
            <a:off x="295275" y="13144500"/>
            <a:ext cx="237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2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4 – ¿CUÁNDO USAR?</a:t>
            </a:r>
            <a:endParaRPr/>
          </a:p>
        </p:txBody>
      </p:sp>
      <p:sp>
        <p:nvSpPr>
          <p:cNvPr id="755" name="Google Shape;755;p12"/>
          <p:cNvSpPr/>
          <p:nvPr/>
        </p:nvSpPr>
        <p:spPr>
          <a:xfrm>
            <a:off x="21922690" y="11111698"/>
            <a:ext cx="1689652" cy="1689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0080" y="11209088"/>
            <a:ext cx="1494871" cy="149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5908" y="4722475"/>
            <a:ext cx="5194300" cy="5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2"/>
          <p:cNvSpPr txBox="1"/>
          <p:nvPr/>
        </p:nvSpPr>
        <p:spPr>
          <a:xfrm>
            <a:off x="10336747" y="5861247"/>
            <a:ext cx="11585943" cy="456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 posible manejar los registros transaccionales en una base optimizada para el procesamiento de tipo OLTP.</a:t>
            </a:r>
            <a:endParaRPr/>
          </a:p>
          <a:p>
            <a:pPr marL="11430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 cada cierto tiempo, se hace extracción de esa información en un sistema para procesamiento optimizado tipo OLAP.</a:t>
            </a:r>
            <a:endParaRPr/>
          </a:p>
        </p:txBody>
      </p:sp>
      <p:sp>
        <p:nvSpPr>
          <p:cNvPr id="759" name="Google Shape;759;p12"/>
          <p:cNvSpPr txBox="1"/>
          <p:nvPr/>
        </p:nvSpPr>
        <p:spPr>
          <a:xfrm>
            <a:off x="10336747" y="4722475"/>
            <a:ext cx="868680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0" i="0" u="none" strike="noStrike" cap="none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¡Se pueden combinar!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"/>
          <p:cNvSpPr txBox="1"/>
          <p:nvPr/>
        </p:nvSpPr>
        <p:spPr>
          <a:xfrm>
            <a:off x="295275" y="13144500"/>
            <a:ext cx="237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3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AMBOS TIPOS DE SISTEMAS SE NECESITAN Y SE COMPLEMENTAN</a:t>
            </a:r>
            <a:endParaRPr/>
          </a:p>
        </p:txBody>
      </p:sp>
      <p:sp>
        <p:nvSpPr>
          <p:cNvPr id="766" name="Google Shape;766;p13"/>
          <p:cNvSpPr/>
          <p:nvPr/>
        </p:nvSpPr>
        <p:spPr>
          <a:xfrm>
            <a:off x="21922690" y="11111698"/>
            <a:ext cx="1689652" cy="1689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0080" y="11209088"/>
            <a:ext cx="1494871" cy="1494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13"/>
          <p:cNvGrpSpPr/>
          <p:nvPr/>
        </p:nvGrpSpPr>
        <p:grpSpPr>
          <a:xfrm>
            <a:off x="1152525" y="4664288"/>
            <a:ext cx="13457147" cy="7151951"/>
            <a:chOff x="295275" y="4288896"/>
            <a:chExt cx="16960434" cy="7667627"/>
          </a:xfrm>
        </p:grpSpPr>
        <p:sp>
          <p:nvSpPr>
            <p:cNvPr id="769" name="Google Shape;769;p13"/>
            <p:cNvSpPr/>
            <p:nvPr/>
          </p:nvSpPr>
          <p:spPr>
            <a:xfrm>
              <a:off x="5022443" y="4288896"/>
              <a:ext cx="7271009" cy="2228850"/>
            </a:xfrm>
            <a:prstGeom prst="can">
              <a:avLst>
                <a:gd name="adj" fmla="val 25000"/>
              </a:avLst>
            </a:prstGeom>
            <a:solidFill>
              <a:srgbClr val="FBE4D4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3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Almacén/Bodega de datos</a:t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022443" y="9727673"/>
              <a:ext cx="7271010" cy="2228850"/>
            </a:xfrm>
            <a:prstGeom prst="can">
              <a:avLst>
                <a:gd name="adj" fmla="val 25000"/>
              </a:avLst>
            </a:prstGeom>
            <a:solidFill>
              <a:srgbClr val="DDEAF6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3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 de datos operativa</a:t>
              </a:r>
              <a:endParaRPr/>
            </a:p>
          </p:txBody>
        </p:sp>
        <p:cxnSp>
          <p:nvCxnSpPr>
            <p:cNvPr id="771" name="Google Shape;771;p13"/>
            <p:cNvCxnSpPr/>
            <p:nvPr/>
          </p:nvCxnSpPr>
          <p:spPr>
            <a:xfrm>
              <a:off x="2549377" y="8094132"/>
              <a:ext cx="12458700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72" name="Google Shape;772;p13"/>
            <p:cNvCxnSpPr>
              <a:stCxn id="770" idx="2"/>
            </p:cNvCxnSpPr>
            <p:nvPr/>
          </p:nvCxnSpPr>
          <p:spPr>
            <a:xfrm rot="10800000">
              <a:off x="3463643" y="10842098"/>
              <a:ext cx="15588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3" name="Google Shape;773;p13"/>
            <p:cNvCxnSpPr>
              <a:endCxn id="769" idx="4"/>
            </p:cNvCxnSpPr>
            <p:nvPr/>
          </p:nvCxnSpPr>
          <p:spPr>
            <a:xfrm rot="10800000">
              <a:off x="12293452" y="5403321"/>
              <a:ext cx="1558800" cy="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13"/>
            <p:cNvCxnSpPr>
              <a:endCxn id="769" idx="2"/>
            </p:cNvCxnSpPr>
            <p:nvPr/>
          </p:nvCxnSpPr>
          <p:spPr>
            <a:xfrm rot="-5400000">
              <a:off x="1492343" y="7374621"/>
              <a:ext cx="5501400" cy="1558800"/>
            </a:xfrm>
            <a:prstGeom prst="bentConnector2">
              <a:avLst/>
            </a:prstGeom>
            <a:noFill/>
            <a:ln w="571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5" name="Google Shape;775;p13"/>
            <p:cNvCxnSpPr>
              <a:endCxn id="770" idx="4"/>
            </p:cNvCxnSpPr>
            <p:nvPr/>
          </p:nvCxnSpPr>
          <p:spPr>
            <a:xfrm rot="5400000">
              <a:off x="10353503" y="7343348"/>
              <a:ext cx="5438700" cy="1558800"/>
            </a:xfrm>
            <a:prstGeom prst="bentConnector2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6" name="Google Shape;776;p13"/>
            <p:cNvSpPr txBox="1"/>
            <p:nvPr/>
          </p:nvSpPr>
          <p:spPr>
            <a:xfrm>
              <a:off x="6257647" y="6965629"/>
              <a:ext cx="48006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40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OLAP</a:t>
              </a:r>
              <a:endParaRPr/>
            </a:p>
          </p:txBody>
        </p:sp>
        <p:sp>
          <p:nvSpPr>
            <p:cNvPr id="777" name="Google Shape;777;p13"/>
            <p:cNvSpPr txBox="1"/>
            <p:nvPr/>
          </p:nvSpPr>
          <p:spPr>
            <a:xfrm>
              <a:off x="6257647" y="8579463"/>
              <a:ext cx="48006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40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OLTP</a:t>
              </a:r>
              <a:endParaRPr/>
            </a:p>
          </p:txBody>
        </p:sp>
        <p:sp>
          <p:nvSpPr>
            <p:cNvPr id="778" name="Google Shape;778;p13"/>
            <p:cNvSpPr txBox="1"/>
            <p:nvPr/>
          </p:nvSpPr>
          <p:spPr>
            <a:xfrm>
              <a:off x="14398209" y="8890099"/>
              <a:ext cx="2857500" cy="1745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8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Informa Prácticas de Negocio</a:t>
              </a:r>
              <a:endParaRPr/>
            </a:p>
          </p:txBody>
        </p:sp>
        <p:sp>
          <p:nvSpPr>
            <p:cNvPr id="779" name="Google Shape;779;p13"/>
            <p:cNvSpPr txBox="1"/>
            <p:nvPr/>
          </p:nvSpPr>
          <p:spPr>
            <a:xfrm>
              <a:off x="295275" y="6163208"/>
              <a:ext cx="2857500" cy="1202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800" b="0" i="0" u="none" strike="noStrike" cap="none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Análisis de Datos</a:t>
              </a:r>
              <a:endParaRPr/>
            </a:p>
          </p:txBody>
        </p:sp>
      </p:grpSp>
      <p:sp>
        <p:nvSpPr>
          <p:cNvPr id="780" name="Google Shape;780;p13"/>
          <p:cNvSpPr txBox="1"/>
          <p:nvPr/>
        </p:nvSpPr>
        <p:spPr>
          <a:xfrm>
            <a:off x="15106879" y="5003470"/>
            <a:ext cx="6977117" cy="647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4840"/>
              <a:buFont typeface="Arial"/>
              <a:buChar char="•"/>
            </a:pPr>
            <a:r>
              <a:rPr lang="es-CO"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Sin datos transaccionales no se pueden realizar análisis.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4840"/>
              <a:buFont typeface="Arial"/>
              <a:buChar char="•"/>
            </a:pPr>
            <a:r>
              <a:rPr lang="es-CO"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Los análisis desde sistemas OLAP se utilizan para influenciar prácticas de negocio y, por lo tanto, impactan a la operación.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"/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4285669" y="1217945"/>
            <a:ext cx="9387826" cy="102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2"/>
          <p:cNvCxnSpPr/>
          <p:nvPr/>
        </p:nvCxnSpPr>
        <p:spPr>
          <a:xfrm>
            <a:off x="3682332" y="3686599"/>
            <a:ext cx="0" cy="8001040"/>
          </a:xfrm>
          <a:prstGeom prst="straightConnector1">
            <a:avLst/>
          </a:prstGeom>
          <a:noFill/>
          <a:ln w="825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2"/>
          <p:cNvSpPr/>
          <p:nvPr/>
        </p:nvSpPr>
        <p:spPr>
          <a:xfrm>
            <a:off x="3430399" y="4153243"/>
            <a:ext cx="503867" cy="501578"/>
          </a:xfrm>
          <a:prstGeom prst="ellipse">
            <a:avLst/>
          </a:prstGeom>
          <a:solidFill>
            <a:srgbClr val="FED200"/>
          </a:solidFill>
          <a:ln w="12700" cap="flat" cmpd="sng">
            <a:solidFill>
              <a:srgbClr val="FED2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4285669" y="4075911"/>
            <a:ext cx="112913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Reglas de negocio y su importancia</a:t>
            </a:r>
            <a:endParaRPr sz="3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"/>
          <p:cNvSpPr/>
          <p:nvPr/>
        </p:nvSpPr>
        <p:spPr>
          <a:xfrm>
            <a:off x="3430399" y="5820388"/>
            <a:ext cx="503867" cy="501578"/>
          </a:xfrm>
          <a:prstGeom prst="ellipse">
            <a:avLst/>
          </a:prstGeom>
          <a:solidFill>
            <a:srgbClr val="FED200"/>
          </a:solidFill>
          <a:ln w="12700" cap="flat" cmpd="sng">
            <a:solidFill>
              <a:srgbClr val="FED2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"/>
          <p:cNvSpPr/>
          <p:nvPr/>
        </p:nvSpPr>
        <p:spPr>
          <a:xfrm>
            <a:off x="3430399" y="7487533"/>
            <a:ext cx="503867" cy="501578"/>
          </a:xfrm>
          <a:prstGeom prst="ellipse">
            <a:avLst/>
          </a:prstGeom>
          <a:solidFill>
            <a:srgbClr val="FED200"/>
          </a:solidFill>
          <a:ln w="12700" cap="flat" cmpd="sng">
            <a:solidFill>
              <a:srgbClr val="FED2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"/>
          <p:cNvSpPr/>
          <p:nvPr/>
        </p:nvSpPr>
        <p:spPr>
          <a:xfrm>
            <a:off x="3430399" y="10821822"/>
            <a:ext cx="503867" cy="501578"/>
          </a:xfrm>
          <a:prstGeom prst="ellipse">
            <a:avLst/>
          </a:prstGeom>
          <a:solidFill>
            <a:srgbClr val="FED200"/>
          </a:solidFill>
          <a:ln w="12700" cap="flat" cmpd="sng">
            <a:solidFill>
              <a:srgbClr val="FED2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4285668" y="5732643"/>
            <a:ext cx="112913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¿Cómo se levantan las reglas de negocio?</a:t>
            </a:r>
            <a:endParaRPr sz="3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4285668" y="7389375"/>
            <a:ext cx="112913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OLAP y OLTP</a:t>
            </a:r>
            <a:endParaRPr sz="3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"/>
          <p:cNvSpPr/>
          <p:nvPr/>
        </p:nvSpPr>
        <p:spPr>
          <a:xfrm>
            <a:off x="3430399" y="9154678"/>
            <a:ext cx="503867" cy="501578"/>
          </a:xfrm>
          <a:prstGeom prst="ellipse">
            <a:avLst/>
          </a:prstGeom>
          <a:solidFill>
            <a:srgbClr val="FED200"/>
          </a:solidFill>
          <a:ln w="12700" cap="flat" cmpd="sng">
            <a:solidFill>
              <a:srgbClr val="FED2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 sz="4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"/>
          <p:cNvSpPr txBox="1"/>
          <p:nvPr/>
        </p:nvSpPr>
        <p:spPr>
          <a:xfrm>
            <a:off x="4285668" y="8979188"/>
            <a:ext cx="112913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¿Cómo almacenamos los datos?</a:t>
            </a:r>
            <a:endParaRPr sz="3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4285669" y="10743488"/>
            <a:ext cx="1129139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¿Cómo llegan los datos?</a:t>
            </a:r>
            <a:endParaRPr sz="3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"/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4"/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 txBox="1"/>
          <p:nvPr/>
        </p:nvSpPr>
        <p:spPr>
          <a:xfrm>
            <a:off x="12858750" y="2064202"/>
            <a:ext cx="1057274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ALMACENAMIENTO DE DATOS</a:t>
            </a:r>
            <a:endParaRPr sz="8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4"/>
          <p:cNvSpPr txBox="1"/>
          <p:nvPr/>
        </p:nvSpPr>
        <p:spPr>
          <a:xfrm>
            <a:off x="12858750" y="5302861"/>
            <a:ext cx="9086851" cy="21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5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¿Cuáles son las alternativas para almacenar los datos y cuál elegir?</a:t>
            </a:r>
            <a:endParaRPr sz="5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LAGUNAS Y BODEGAS DE DATOS</a:t>
            </a:r>
            <a:endParaRPr/>
          </a:p>
        </p:txBody>
      </p:sp>
      <p:sp>
        <p:nvSpPr>
          <p:cNvPr id="794" name="Google Shape;794;p54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4"/>
          <p:cNvSpPr txBox="1"/>
          <p:nvPr/>
        </p:nvSpPr>
        <p:spPr>
          <a:xfrm>
            <a:off x="2216894" y="6166460"/>
            <a:ext cx="9115966" cy="643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 laguna de datos) es un gran repositorio donde se almacena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tipo de datos en su formato original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(incluyendo información no estructurada o semi-estructurada).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Estos datos pueden ser procesados as-is (para temas de descubrimiento a través de modelos de IA) o  pueden ser procesados y estructurados para realizar análisis más tradicionales sobre ellos.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>
            <a:off x="12274385" y="6083606"/>
            <a:ext cx="9115966" cy="643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Warehouse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 bodega de datos) es una base de datos estructurada y optimizada, diseñada para analizar datos que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 han sido filtrados, organizados y transformados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Se usa para reportes, análisis de negocio y toma de decisiones.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Estas soluciones usualmente actúan como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repositorios centralizados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toda la información de las diferentes áreas de una compañía.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54" descr="Imagen que contiene Icon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45607" y="2998265"/>
            <a:ext cx="2863517" cy="286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4" descr="Imagen que contiene Icono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3119" y="2998265"/>
            <a:ext cx="2863517" cy="286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3186223" y="996907"/>
            <a:ext cx="18011554" cy="200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CO"/>
              <a:t>¿</a:t>
            </a:r>
            <a:r>
              <a:rPr lang="es-CO">
                <a:latin typeface="Roboto"/>
                <a:ea typeface="Roboto"/>
                <a:cs typeface="Roboto"/>
                <a:sym typeface="Roboto"/>
              </a:rPr>
              <a:t>DATA LAKE O DATA WAREHOUSE</a:t>
            </a:r>
            <a:r>
              <a:rPr lang="es-CO"/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55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5"/>
          <p:cNvSpPr txBox="1"/>
          <p:nvPr/>
        </p:nvSpPr>
        <p:spPr>
          <a:xfrm>
            <a:off x="3186223" y="3110982"/>
            <a:ext cx="13464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 nuevo al supermercado…</a:t>
            </a:r>
            <a:endParaRPr sz="4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6" name="Google Shape;80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223" y="4367385"/>
            <a:ext cx="18559352" cy="835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6"/>
          <p:cNvSpPr txBox="1">
            <a:spLocks noGrp="1"/>
          </p:cNvSpPr>
          <p:nvPr>
            <p:ph type="title"/>
          </p:nvPr>
        </p:nvSpPr>
        <p:spPr>
          <a:xfrm>
            <a:off x="3186222" y="347139"/>
            <a:ext cx="1870222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¿DATA LAKE O DATA WAREHOUSE?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56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56" descr="Caja registradora - Iconos gratis de comerc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222" y="2775823"/>
            <a:ext cx="2719754" cy="27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6"/>
          <p:cNvSpPr txBox="1"/>
          <p:nvPr/>
        </p:nvSpPr>
        <p:spPr>
          <a:xfrm>
            <a:off x="6475676" y="3122173"/>
            <a:ext cx="1541277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Eres el administrador de sistemas del supermercado. Necesitas guardar todo lo que se genera durante el día, sin perder nada, porque tal vez mañana, o en seis meses, alguien le encuentre valor a esa información. Así que almacenas: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56"/>
          <p:cNvSpPr txBox="1"/>
          <p:nvPr/>
        </p:nvSpPr>
        <p:spPr>
          <a:xfrm>
            <a:off x="6787513" y="5538293"/>
            <a:ext cx="15100936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Todos los tickets de compra escaneados (</a:t>
            </a:r>
            <a:r>
              <a:rPr lang="es-CO" sz="3000" b="1" i="1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imágenes</a:t>
            </a: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Grabaciones completas de las cámaras de seguridad (</a:t>
            </a:r>
            <a:r>
              <a:rPr lang="es-CO" sz="3000" b="1" i="1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videos</a:t>
            </a: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r>
              <a:rPr lang="es-CO" sz="3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Comentarios de clientes de redes sociales (</a:t>
            </a:r>
            <a:r>
              <a:rPr lang="es-CO" sz="3000" b="1" i="1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texto libre</a:t>
            </a: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 sz="30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Datos de sensores de temperatura en refrigeradores (</a:t>
            </a:r>
            <a:r>
              <a:rPr lang="es-CO" sz="3000" b="1" i="1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números</a:t>
            </a: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r>
              <a:rPr lang="es-CO" sz="3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Registros de ventas de cada caja registradora (</a:t>
            </a:r>
            <a:r>
              <a:rPr lang="es-CO" sz="3000" b="1" i="1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datos estructurados</a:t>
            </a: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r>
              <a:rPr lang="es-CO" sz="3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6" name="Google Shape;816;p56"/>
          <p:cNvSpPr txBox="1"/>
          <p:nvPr/>
        </p:nvSpPr>
        <p:spPr>
          <a:xfrm>
            <a:off x="9088248" y="10668378"/>
            <a:ext cx="1170448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Todo esto va a tu </a:t>
            </a:r>
            <a:r>
              <a:rPr lang="es-CO" sz="3600" b="1" i="1" u="sng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 lake. </a:t>
            </a: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 lo analizas de inmediato, solo lo guardas tal cual llega, por si más adelante necesitas procesarlo.</a:t>
            </a:r>
            <a:endParaRPr sz="36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17" name="Google Shape;817;p56"/>
          <p:cNvGrpSpPr/>
          <p:nvPr/>
        </p:nvGrpSpPr>
        <p:grpSpPr>
          <a:xfrm>
            <a:off x="5987963" y="9206326"/>
            <a:ext cx="13123802" cy="954107"/>
            <a:chOff x="4813126" y="7172060"/>
            <a:chExt cx="13123802" cy="954107"/>
          </a:xfrm>
        </p:grpSpPr>
        <p:pic>
          <p:nvPicPr>
            <p:cNvPr id="818" name="Google Shape;818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3126" y="7172060"/>
              <a:ext cx="954107" cy="954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56"/>
            <p:cNvSpPr txBox="1"/>
            <p:nvPr/>
          </p:nvSpPr>
          <p:spPr>
            <a:xfrm>
              <a:off x="6173001" y="7265987"/>
              <a:ext cx="1176392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CO" sz="36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¿Dónde crees que debería ir esta información?</a:t>
              </a:r>
              <a:endParaRPr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20" name="Google Shape;820;p56" descr="Imagen que contiene Icono&#10;&#10;El contenido generado por IA puede ser incorrec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0334" y="10640216"/>
            <a:ext cx="1782448" cy="17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5"/>
          <p:cNvSpPr txBox="1">
            <a:spLocks noGrp="1"/>
          </p:cNvSpPr>
          <p:nvPr>
            <p:ph type="title"/>
          </p:nvPr>
        </p:nvSpPr>
        <p:spPr>
          <a:xfrm>
            <a:off x="3186222" y="347139"/>
            <a:ext cx="1870222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¿DATA LAKE O DATA WAREHOUSE?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5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5" descr="Caja registradora - Iconos gratis de comerci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222" y="2867534"/>
            <a:ext cx="2719754" cy="27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5"/>
          <p:cNvSpPr txBox="1"/>
          <p:nvPr/>
        </p:nvSpPr>
        <p:spPr>
          <a:xfrm>
            <a:off x="6475676" y="2998265"/>
            <a:ext cx="1541277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Eres el gerente del supermercado. Cada lunes, recibes un informe cuidadosamente elaborado con la siguiente información: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9" name="Google Shape;829;p15"/>
          <p:cNvSpPr txBox="1"/>
          <p:nvPr/>
        </p:nvSpPr>
        <p:spPr>
          <a:xfrm>
            <a:off x="6787513" y="4929907"/>
            <a:ext cx="15100936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Total de ventas por categoría de producto.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Promedio de compras por cliente.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Ranking de productos más vendidos en la semana.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Comparación de ingresos por sucursal.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3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Evolución de descuentos aplicados y su impacto en las ventas.</a:t>
            </a:r>
            <a:endParaRPr/>
          </a:p>
        </p:txBody>
      </p:sp>
      <p:sp>
        <p:nvSpPr>
          <p:cNvPr id="830" name="Google Shape;830;p15"/>
          <p:cNvSpPr txBox="1"/>
          <p:nvPr/>
        </p:nvSpPr>
        <p:spPr>
          <a:xfrm>
            <a:off x="8564723" y="10189926"/>
            <a:ext cx="1013290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Deberían venir de un </a:t>
            </a:r>
            <a:r>
              <a:rPr lang="es-CO" sz="3600" b="1" i="1" u="sng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 warehouse </a:t>
            </a: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donde se consolida toda la información de las ventas de las diferentes sucursales, productos y descuentos.</a:t>
            </a:r>
            <a:endParaRPr sz="36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31" name="Google Shape;831;p15"/>
          <p:cNvGrpSpPr/>
          <p:nvPr/>
        </p:nvGrpSpPr>
        <p:grpSpPr>
          <a:xfrm>
            <a:off x="6956381" y="8667892"/>
            <a:ext cx="10471238" cy="954107"/>
            <a:chOff x="4813126" y="7172060"/>
            <a:chExt cx="10471238" cy="954107"/>
          </a:xfrm>
        </p:grpSpPr>
        <p:pic>
          <p:nvPicPr>
            <p:cNvPr id="832" name="Google Shape;832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3126" y="7172060"/>
              <a:ext cx="954107" cy="954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15"/>
            <p:cNvSpPr txBox="1"/>
            <p:nvPr/>
          </p:nvSpPr>
          <p:spPr>
            <a:xfrm>
              <a:off x="6173002" y="7265987"/>
              <a:ext cx="9111362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CO" sz="36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¿De dónde debería venir esa información?</a:t>
              </a:r>
              <a:endParaRPr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34" name="Google Shape;83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6808" y="10161764"/>
            <a:ext cx="1782448" cy="17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7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/>
              <a:t>¿Hablamos de ¿</a:t>
            </a:r>
            <a:r>
              <a:rPr lang="es-CO">
                <a:latin typeface="Roboto"/>
                <a:ea typeface="Roboto"/>
                <a:cs typeface="Roboto"/>
                <a:sym typeface="Roboto"/>
              </a:rPr>
              <a:t>Data lake o Data warehouse</a:t>
            </a:r>
            <a:r>
              <a:rPr lang="es-CO"/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57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7"/>
          <p:cNvSpPr txBox="1"/>
          <p:nvPr/>
        </p:nvSpPr>
        <p:spPr>
          <a:xfrm>
            <a:off x="6475676" y="3666567"/>
            <a:ext cx="1134229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data </a:t>
            </a:r>
            <a:r>
              <a:rPr lang="es-CO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warehouse</a:t>
            </a: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como una oficina bien organizada con estanterías clasificadas, donde solo guardas información estructurada, lista para ser usada en análisis y reportes.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7"/>
          <p:cNvSpPr txBox="1"/>
          <p:nvPr/>
        </p:nvSpPr>
        <p:spPr>
          <a:xfrm>
            <a:off x="7099351" y="6361924"/>
            <a:ext cx="122086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 tabla con los horarios de mayor afluencia.</a:t>
            </a:r>
            <a:r>
              <a:rPr lang="es-CO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7"/>
          <p:cNvSpPr txBox="1"/>
          <p:nvPr/>
        </p:nvSpPr>
        <p:spPr>
          <a:xfrm>
            <a:off x="7099351" y="5582152"/>
            <a:ext cx="122086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Tienes una tabla con ventas por día y por producto.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57" descr="Icon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1882" y="8689259"/>
            <a:ext cx="2651127" cy="26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7"/>
          <p:cNvSpPr txBox="1"/>
          <p:nvPr/>
        </p:nvSpPr>
        <p:spPr>
          <a:xfrm>
            <a:off x="19631501" y="11321417"/>
            <a:ext cx="53716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¿De que estamos hablando?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7"/>
          <p:cNvSpPr txBox="1"/>
          <p:nvPr/>
        </p:nvSpPr>
        <p:spPr>
          <a:xfrm>
            <a:off x="7099350" y="7126679"/>
            <a:ext cx="12712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 con el historial de precios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7"/>
          <p:cNvSpPr txBox="1"/>
          <p:nvPr/>
        </p:nvSpPr>
        <p:spPr>
          <a:xfrm>
            <a:off x="7099350" y="7963471"/>
            <a:ext cx="131597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otra con los perfiles de clientes registrados.</a:t>
            </a:r>
            <a:r>
              <a:rPr lang="es-CO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7"/>
          <p:cNvSpPr txBox="1"/>
          <p:nvPr/>
        </p:nvSpPr>
        <p:spPr>
          <a:xfrm>
            <a:off x="1456289" y="8182965"/>
            <a:ext cx="36020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1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wareHouse.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7"/>
          <p:cNvSpPr txBox="1"/>
          <p:nvPr/>
        </p:nvSpPr>
        <p:spPr>
          <a:xfrm>
            <a:off x="5467514" y="10420576"/>
            <a:ext cx="127126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Aquí sí estructuraste los datos y los limpiaste. Todo está listo para que un analista elabore un dashboard de Power BI. </a:t>
            </a:r>
            <a:endParaRPr sz="3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57" descr="Imagen que contiene Icon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4139" y="5281127"/>
            <a:ext cx="3744168" cy="2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7" descr="Imagen que contiene Icon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64" y="5227525"/>
            <a:ext cx="3744168" cy="290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8"/>
          <p:cNvSpPr/>
          <p:nvPr/>
        </p:nvSpPr>
        <p:spPr>
          <a:xfrm>
            <a:off x="12371215" y="3339906"/>
            <a:ext cx="9965094" cy="9645843"/>
          </a:xfrm>
          <a:prstGeom prst="roundRect">
            <a:avLst>
              <a:gd name="adj" fmla="val 273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8"/>
          <p:cNvSpPr/>
          <p:nvPr/>
        </p:nvSpPr>
        <p:spPr>
          <a:xfrm>
            <a:off x="2047693" y="3381377"/>
            <a:ext cx="9965094" cy="9645843"/>
          </a:xfrm>
          <a:prstGeom prst="roundRect">
            <a:avLst>
              <a:gd name="adj" fmla="val 273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4</a:t>
            </a:r>
            <a:br>
              <a:rPr lang="es-CO">
                <a:latin typeface="Roboto"/>
                <a:ea typeface="Roboto"/>
                <a:cs typeface="Roboto"/>
                <a:sym typeface="Roboto"/>
              </a:rPr>
            </a:br>
            <a:r>
              <a:rPr lang="es-CO" sz="44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Hoy nosotros seremos un sistema de datos</a:t>
            </a:r>
            <a:endParaRPr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58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58" descr="Imagen que contiene Icon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93762" y="3964098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8" descr="Imagen que contiene Icono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0238" y="4122849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8"/>
          <p:cNvSpPr txBox="1"/>
          <p:nvPr/>
        </p:nvSpPr>
        <p:spPr>
          <a:xfrm>
            <a:off x="2776247" y="6760129"/>
            <a:ext cx="8582596" cy="523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Parte 1</a:t>
            </a:r>
            <a:endParaRPr dirty="0"/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Ingresa al link: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sng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https://randomwordgenerator.com/picture.php</a:t>
            </a:r>
            <a:r>
              <a:rPr lang="es-CO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buSzPts val="2800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Descarga y guarda las imágenes que consideres chistosas y guárdalas en esta carpeta de Google Drive: </a:t>
            </a:r>
          </a:p>
          <a:p>
            <a:pPr lvl="1">
              <a:buSzPts val="2800"/>
            </a:pPr>
            <a:r>
              <a:rPr lang="es-CO" sz="2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https://drive.google.com/drive/folders/1P082p2pTQ5PIwzx3mQo03UVk9XI8UwW8?usp=sharing</a:t>
            </a:r>
            <a:endParaRPr lang="es-CO" sz="2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1">
              <a:buSzPts val="2800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Guárdalas con esta convención de nombramiento: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“persona-chistosa-william-1”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8"/>
          <p:cNvSpPr txBox="1"/>
          <p:nvPr/>
        </p:nvSpPr>
        <p:spPr>
          <a:xfrm>
            <a:off x="13378153" y="6642849"/>
            <a:ext cx="8229600" cy="60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Parte 2</a:t>
            </a:r>
            <a:endParaRPr dirty="0"/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Ahora ingresa al link: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</a:pPr>
            <a:r>
              <a:rPr lang="es-CO" sz="2800" u="sng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https://docs.google.com/spreadsheets/d/1AdI4OruwF6T8AkIFR1T392KQ-2ZCRQH-x2FMR7y_BD4/edit?usp=sharing</a:t>
            </a:r>
            <a:endParaRPr lang="es-CO" sz="2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Cada persona va tomando imágenes y las va a registrar en la tabla (con calmita), de acuerdo con: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id numérico: 1, 2, 3, 4…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nombre del archivo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Descripción en una frase: </a:t>
            </a:r>
            <a:r>
              <a:rPr lang="es-CO" sz="2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caption</a:t>
            </a:r>
            <a:r>
              <a:rPr lang="es-CO" sz="2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chistoso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asignamos un puntaje de 1 a 10  de acuerdo con qué tan chistosa está.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6"/>
          <p:cNvSpPr txBox="1"/>
          <p:nvPr/>
        </p:nvSpPr>
        <p:spPr>
          <a:xfrm>
            <a:off x="1064856" y="6858000"/>
            <a:ext cx="10572749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PROCESAMIENTO DE DATOS</a:t>
            </a:r>
            <a:endParaRPr sz="8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16"/>
          <p:cNvSpPr txBox="1"/>
          <p:nvPr/>
        </p:nvSpPr>
        <p:spPr>
          <a:xfrm>
            <a:off x="1064857" y="10096659"/>
            <a:ext cx="7649936" cy="21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5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¿Cómo se procesa la información y por qué?</a:t>
            </a:r>
            <a:endParaRPr sz="5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9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ETL y ELT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59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 txBox="1"/>
          <p:nvPr/>
        </p:nvSpPr>
        <p:spPr>
          <a:xfrm>
            <a:off x="2954888" y="4727694"/>
            <a:ext cx="1863614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Tanto el ETL como el ELT son procesos que se usan para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mover datos desde una fuente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(por ejemplo, una base de datos del supermercado o archivos en la nube)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hasta un destino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normalmente 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warehouse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9"/>
          <p:cNvSpPr txBox="1"/>
          <p:nvPr/>
        </p:nvSpPr>
        <p:spPr>
          <a:xfrm>
            <a:off x="2954888" y="7029767"/>
            <a:ext cx="89760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¡Recuerda, todo depende de la necesidad que quieras atender!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9"/>
          <p:cNvSpPr txBox="1"/>
          <p:nvPr/>
        </p:nvSpPr>
        <p:spPr>
          <a:xfrm>
            <a:off x="2954888" y="3098384"/>
            <a:ext cx="1863614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 de saber dónde guardar qué tipo de información, también es importante saber cómo llega…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ETL Y ELT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17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7"/>
          <p:cNvSpPr txBox="1"/>
          <p:nvPr/>
        </p:nvSpPr>
        <p:spPr>
          <a:xfrm>
            <a:off x="2954888" y="2998265"/>
            <a:ext cx="1863614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Tanto el ETL como el ELT son procesos que se usan para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mover datos desde una fuente 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(por ejemplo, una base de datos del supermercado o archivos en la nube)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hasta un destino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normalmente 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warehouse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un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lake.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6" name="Google Shape;886;p17"/>
          <p:cNvGrpSpPr/>
          <p:nvPr/>
        </p:nvGrpSpPr>
        <p:grpSpPr>
          <a:xfrm>
            <a:off x="996875" y="6158124"/>
            <a:ext cx="10123076" cy="4993631"/>
            <a:chOff x="1613793" y="5420337"/>
            <a:chExt cx="10123076" cy="4993631"/>
          </a:xfrm>
        </p:grpSpPr>
        <p:sp>
          <p:nvSpPr>
            <p:cNvPr id="887" name="Google Shape;887;p17"/>
            <p:cNvSpPr/>
            <p:nvPr/>
          </p:nvSpPr>
          <p:spPr>
            <a:xfrm>
              <a:off x="7783543" y="9477941"/>
              <a:ext cx="3478437" cy="653005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LOAD</a:t>
              </a: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798570" y="6999451"/>
              <a:ext cx="743198" cy="575504"/>
            </a:xfrm>
            <a:prstGeom prst="homePlat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7361962" y="6999451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8041105" y="6999451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8720248" y="6999450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3378726" y="5755027"/>
              <a:ext cx="743198" cy="575504"/>
            </a:xfrm>
            <a:prstGeom prst="homePlat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3942118" y="5755028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4621262" y="5755027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5300405" y="5755027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3378726" y="6999451"/>
              <a:ext cx="743198" cy="575504"/>
            </a:xfrm>
            <a:prstGeom prst="homePlat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3942118" y="6999451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4621262" y="6999451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3378726" y="8243874"/>
              <a:ext cx="743198" cy="575504"/>
            </a:xfrm>
            <a:prstGeom prst="homePlat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3942118" y="8243875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4621262" y="8243874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5300405" y="8243873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5963595" y="5448998"/>
              <a:ext cx="1086766" cy="35411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4" name="Google Shape;90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40284" y="5973556"/>
              <a:ext cx="1813919" cy="1957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17"/>
            <p:cNvSpPr/>
            <p:nvPr/>
          </p:nvSpPr>
          <p:spPr>
            <a:xfrm>
              <a:off x="5300405" y="6999450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2016321" y="5420337"/>
              <a:ext cx="1582293" cy="1099278"/>
            </a:xfrm>
            <a:prstGeom prst="can">
              <a:avLst>
                <a:gd name="adj" fmla="val 25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2016320" y="6664760"/>
              <a:ext cx="1582293" cy="1099278"/>
            </a:xfrm>
            <a:prstGeom prst="can">
              <a:avLst>
                <a:gd name="adj" fmla="val 25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2016321" y="7961375"/>
              <a:ext cx="1582293" cy="1000107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9291507" y="6737359"/>
              <a:ext cx="1582293" cy="1099278"/>
            </a:xfrm>
            <a:prstGeom prst="can">
              <a:avLst>
                <a:gd name="adj" fmla="val 25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7"/>
            <p:cNvSpPr txBox="1"/>
            <p:nvPr/>
          </p:nvSpPr>
          <p:spPr>
            <a:xfrm>
              <a:off x="1613793" y="5965747"/>
              <a:ext cx="1285667" cy="3385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FUENTE 1</a:t>
              </a:r>
              <a:endParaRPr/>
            </a:p>
          </p:txBody>
        </p:sp>
        <p:sp>
          <p:nvSpPr>
            <p:cNvPr id="911" name="Google Shape;911;p17"/>
            <p:cNvSpPr txBox="1"/>
            <p:nvPr/>
          </p:nvSpPr>
          <p:spPr>
            <a:xfrm>
              <a:off x="1613793" y="7235340"/>
              <a:ext cx="1285667" cy="3385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FUENTE 2</a:t>
              </a:r>
              <a:endParaRPr/>
            </a:p>
          </p:txBody>
        </p:sp>
        <p:sp>
          <p:nvSpPr>
            <p:cNvPr id="912" name="Google Shape;912;p17"/>
            <p:cNvSpPr txBox="1"/>
            <p:nvPr/>
          </p:nvSpPr>
          <p:spPr>
            <a:xfrm>
              <a:off x="1613793" y="8525475"/>
              <a:ext cx="1285667" cy="3385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FUENTE 3</a:t>
              </a:r>
              <a:endParaRPr/>
            </a:p>
          </p:txBody>
        </p:sp>
        <p:sp>
          <p:nvSpPr>
            <p:cNvPr id="913" name="Google Shape;913;p17"/>
            <p:cNvSpPr txBox="1"/>
            <p:nvPr/>
          </p:nvSpPr>
          <p:spPr>
            <a:xfrm>
              <a:off x="10154576" y="7322947"/>
              <a:ext cx="1582293" cy="3385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DW OBJETIVO</a:t>
              </a: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4940946" y="9163666"/>
              <a:ext cx="3284085" cy="12503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TRANSFORM</a:t>
              </a: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2016320" y="9145847"/>
              <a:ext cx="3284085" cy="12503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EXTRACT</a:t>
              </a:r>
              <a:endParaRPr/>
            </a:p>
          </p:txBody>
        </p:sp>
      </p:grpSp>
      <p:cxnSp>
        <p:nvCxnSpPr>
          <p:cNvPr id="916" name="Google Shape;916;p17"/>
          <p:cNvCxnSpPr/>
          <p:nvPr/>
        </p:nvCxnSpPr>
        <p:spPr>
          <a:xfrm>
            <a:off x="11983020" y="6464153"/>
            <a:ext cx="0" cy="3206455"/>
          </a:xfrm>
          <a:prstGeom prst="straightConnector1">
            <a:avLst/>
          </a:prstGeom>
          <a:noFill/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7" name="Google Shape;917;p17"/>
          <p:cNvGrpSpPr/>
          <p:nvPr/>
        </p:nvGrpSpPr>
        <p:grpSpPr>
          <a:xfrm>
            <a:off x="13011719" y="6158124"/>
            <a:ext cx="10889554" cy="4946166"/>
            <a:chOff x="13011719" y="5448998"/>
            <a:chExt cx="10889554" cy="4946166"/>
          </a:xfrm>
        </p:grpSpPr>
        <p:sp>
          <p:nvSpPr>
            <p:cNvPr id="918" name="Google Shape;918;p17"/>
            <p:cNvSpPr/>
            <p:nvPr/>
          </p:nvSpPr>
          <p:spPr>
            <a:xfrm>
              <a:off x="18976422" y="7056835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9655565" y="7056835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20334708" y="7056834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21013848" y="7098468"/>
              <a:ext cx="863069" cy="575503"/>
            </a:xfrm>
            <a:prstGeom prst="chevron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2" name="Google Shape;922;p17"/>
            <p:cNvGrpSpPr/>
            <p:nvPr/>
          </p:nvGrpSpPr>
          <p:grpSpPr>
            <a:xfrm>
              <a:off x="13011719" y="5448998"/>
              <a:ext cx="10889554" cy="4946166"/>
              <a:chOff x="13011719" y="5448998"/>
              <a:chExt cx="10889554" cy="4946166"/>
            </a:xfrm>
          </p:grpSpPr>
          <p:sp>
            <p:nvSpPr>
              <p:cNvPr id="923" name="Google Shape;923;p17"/>
              <p:cNvSpPr/>
              <p:nvPr/>
            </p:nvSpPr>
            <p:spPr>
              <a:xfrm>
                <a:off x="18194694" y="9438323"/>
                <a:ext cx="4843510" cy="617586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2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TRANSFORM</a:t>
                </a:r>
                <a:endParaRPr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14726725" y="5787322"/>
                <a:ext cx="743198" cy="575504"/>
              </a:xfrm>
              <a:prstGeom prst="homePlate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15290117" y="5787323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15969261" y="5787322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16648404" y="5787322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14726725" y="7056834"/>
                <a:ext cx="743198" cy="575504"/>
              </a:xfrm>
              <a:prstGeom prst="homePlate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15290117" y="7056835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7"/>
              <p:cNvSpPr/>
              <p:nvPr/>
            </p:nvSpPr>
            <p:spPr>
              <a:xfrm>
                <a:off x="15969261" y="7056834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7"/>
              <p:cNvSpPr/>
              <p:nvPr/>
            </p:nvSpPr>
            <p:spPr>
              <a:xfrm>
                <a:off x="16648404" y="7056834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14726725" y="8242035"/>
                <a:ext cx="743198" cy="575504"/>
              </a:xfrm>
              <a:prstGeom prst="homePlate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15290117" y="8242036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15969261" y="8242035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16648404" y="8242035"/>
                <a:ext cx="863069" cy="575503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17237687" y="5448998"/>
                <a:ext cx="2064556" cy="3662002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13414247" y="5452976"/>
                <a:ext cx="1582293" cy="1099278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13414246" y="6697399"/>
                <a:ext cx="1582293" cy="1099278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13414247" y="7994014"/>
                <a:ext cx="1582293" cy="1000107"/>
              </a:xfrm>
              <a:prstGeom prst="snip1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7"/>
              <p:cNvSpPr txBox="1"/>
              <p:nvPr/>
            </p:nvSpPr>
            <p:spPr>
              <a:xfrm>
                <a:off x="13011719" y="5998386"/>
                <a:ext cx="1285667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0" i="0" u="none" strike="noStrike" cap="non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FUENTE 1</a:t>
                </a: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13011719" y="7267979"/>
                <a:ext cx="1285667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0" i="0" u="none" strike="noStrike" cap="non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FUENTE 2</a:t>
                </a:r>
                <a:endParaRPr/>
              </a:p>
            </p:txBody>
          </p:sp>
          <p:sp>
            <p:nvSpPr>
              <p:cNvPr id="942" name="Google Shape;942;p17"/>
              <p:cNvSpPr txBox="1"/>
              <p:nvPr/>
            </p:nvSpPr>
            <p:spPr>
              <a:xfrm>
                <a:off x="13011719" y="8558114"/>
                <a:ext cx="1285667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0" i="0" u="none" strike="noStrike" cap="non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FUENTE 3</a:t>
                </a:r>
                <a:endParaRPr/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13126302" y="9144862"/>
                <a:ext cx="5540717" cy="125030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2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EXTRACT &amp; LOAD</a:t>
                </a: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17579486" y="6134789"/>
                <a:ext cx="1582293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0" i="0" u="none" strike="noStrike" cap="non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DL OBJETIVO</a:t>
                </a:r>
                <a:endParaRPr/>
              </a:p>
            </p:txBody>
          </p:sp>
          <p:grpSp>
            <p:nvGrpSpPr>
              <p:cNvPr id="945" name="Google Shape;945;p17"/>
              <p:cNvGrpSpPr/>
              <p:nvPr/>
            </p:nvGrpSpPr>
            <p:grpSpPr>
              <a:xfrm>
                <a:off x="17803951" y="6698444"/>
                <a:ext cx="863069" cy="1931533"/>
                <a:chOff x="18714218" y="6631004"/>
                <a:chExt cx="1582294" cy="3541145"/>
              </a:xfrm>
            </p:grpSpPr>
            <p:sp>
              <p:nvSpPr>
                <p:cNvPr id="946" name="Google Shape;946;p17"/>
                <p:cNvSpPr/>
                <p:nvPr/>
              </p:nvSpPr>
              <p:spPr>
                <a:xfrm>
                  <a:off x="18714219" y="6631004"/>
                  <a:ext cx="1582293" cy="1099278"/>
                </a:xfrm>
                <a:prstGeom prst="can">
                  <a:avLst>
                    <a:gd name="adj" fmla="val 25000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17"/>
                <p:cNvSpPr/>
                <p:nvPr/>
              </p:nvSpPr>
              <p:spPr>
                <a:xfrm>
                  <a:off x="18714218" y="7875427"/>
                  <a:ext cx="1582293" cy="1099278"/>
                </a:xfrm>
                <a:prstGeom prst="can">
                  <a:avLst>
                    <a:gd name="adj" fmla="val 25000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17"/>
                <p:cNvSpPr/>
                <p:nvPr/>
              </p:nvSpPr>
              <p:spPr>
                <a:xfrm>
                  <a:off x="18714219" y="9172042"/>
                  <a:ext cx="1582293" cy="1000107"/>
                </a:xfrm>
                <a:prstGeom prst="snip1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9" name="Google Shape;949;p17"/>
              <p:cNvSpPr/>
              <p:nvPr/>
            </p:nvSpPr>
            <p:spPr>
              <a:xfrm>
                <a:off x="19997133" y="5571357"/>
                <a:ext cx="1086766" cy="354114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0" name="Google Shape;950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9473822" y="6095915"/>
                <a:ext cx="1813919" cy="19570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7"/>
              <p:cNvSpPr/>
              <p:nvPr/>
            </p:nvSpPr>
            <p:spPr>
              <a:xfrm>
                <a:off x="21455911" y="6682418"/>
                <a:ext cx="1582293" cy="1099278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7"/>
              <p:cNvSpPr txBox="1"/>
              <p:nvPr/>
            </p:nvSpPr>
            <p:spPr>
              <a:xfrm>
                <a:off x="22318980" y="7268006"/>
                <a:ext cx="1582293" cy="33855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0" i="0" u="none" strike="noStrike" cap="non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DW OBJETIVO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/>
        </p:nvSpPr>
        <p:spPr>
          <a:xfrm>
            <a:off x="1538151" y="1721302"/>
            <a:ext cx="1672127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REGLAS DE NEGOCIO</a:t>
            </a:r>
            <a:endParaRPr sz="8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"/>
          <p:cNvSpPr txBox="1"/>
          <p:nvPr/>
        </p:nvSpPr>
        <p:spPr>
          <a:xfrm>
            <a:off x="1538152" y="3359761"/>
            <a:ext cx="17292773" cy="21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5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¿Cómo toman decisiones las empresas?</a:t>
            </a:r>
            <a:endParaRPr sz="5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8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ETL Y ELT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18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9" name="Google Shape;959;p18"/>
          <p:cNvGraphicFramePr/>
          <p:nvPr/>
        </p:nvGraphicFramePr>
        <p:xfrm>
          <a:off x="1525424" y="299826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{251BED8E-4F41-4544-B8BB-A917F4153F63}</a:tableStyleId>
              </a:tblPr>
              <a:tblGrid>
                <a:gridCol w="287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0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u="none" strike="noStrike" cap="none">
                        <a:solidFill>
                          <a:srgbClr val="3F3F3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3200" b="1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ETL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3200" b="1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ELT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Definición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Transforma los datos antes de transferirlos a una bodega de datos.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Transfiere la data desde la fuente directamente, las transformaciones ocurren más adelante en el proceso. 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Latencia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Más alta, debido al procesamiento intermedio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Típicamente menor, solo depende de la velocidad de transferencia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Flexibilidad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Proceso de transformación más controlado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Ofrece agilidad y adaptabilidad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Complejidad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Puede ser altamente complejo debido a la necesidad de integrar los datos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Proceso de carga simplificado, pero requiere de capacidades robustas para transformaciones complejas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Volumen de datos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Útil para bases de datos pequeñas o medianas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Ideal para procesar grandes volúmenes de datos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Costo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Enfocado en la cantidad de procesamiento necesario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Enfocado en el almacenamiento y en las capacidades de transformación/procesamiento de la bodega de datos.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Casos de uso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Ideal para sistemas de legado, bases de datos pequeñas y necesidades de seguridad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b="0" i="0" u="none" strike="noStrike" cap="non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Mejor para ambientes basados en nube y gestión de múltiples tipos de datos (estructurado y no estructurado)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9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EJEMPLO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19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9"/>
          <p:cNvSpPr txBox="1"/>
          <p:nvPr/>
        </p:nvSpPr>
        <p:spPr>
          <a:xfrm>
            <a:off x="2895212" y="3218292"/>
            <a:ext cx="1589936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hacer jugo  de naranja y a distribuirlo en el supermercado ABC.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Tenemos dos opciones: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9"/>
          <p:cNvSpPr txBox="1"/>
          <p:nvPr/>
        </p:nvSpPr>
        <p:spPr>
          <a:xfrm>
            <a:off x="1178379" y="5393369"/>
            <a:ext cx="10301055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Extraes</a:t>
            </a:r>
            <a:r>
              <a:rPr lang="es-CO"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las frutas de la granja (los datos crudos).</a:t>
            </a:r>
            <a:endParaRPr/>
          </a:p>
          <a:p>
            <a:pPr marL="571500" marR="0" lvl="0" indent="-5715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Transformas</a:t>
            </a:r>
            <a:r>
              <a:rPr lang="es-CO"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las frutas en jugo en una planta de procesamiento (fuera del destino).</a:t>
            </a:r>
            <a:endParaRPr/>
          </a:p>
          <a:p>
            <a:pPr marL="571500" marR="0" lvl="0" indent="-5715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Cargas</a:t>
            </a:r>
            <a:r>
              <a:rPr lang="es-CO"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el jugo ya listo en la tienda (los datos ya limpios llegan al data warehouse).</a:t>
            </a:r>
            <a:endParaRPr sz="3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567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9"/>
          <p:cNvSpPr/>
          <p:nvPr/>
        </p:nvSpPr>
        <p:spPr>
          <a:xfrm>
            <a:off x="2896796" y="10187900"/>
            <a:ext cx="2012177" cy="91441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1713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9"/>
          <p:cNvSpPr/>
          <p:nvPr/>
        </p:nvSpPr>
        <p:spPr>
          <a:xfrm>
            <a:off x="7370943" y="10187900"/>
            <a:ext cx="2012177" cy="91441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5858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9"/>
          <p:cNvSpPr txBox="1"/>
          <p:nvPr/>
        </p:nvSpPr>
        <p:spPr>
          <a:xfrm>
            <a:off x="12904566" y="5356322"/>
            <a:ext cx="10301055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Extraes</a:t>
            </a:r>
            <a:r>
              <a:rPr lang="es-CO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las frutas de la granja (los datos crudos).</a:t>
            </a:r>
            <a:endParaRPr/>
          </a:p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Cargas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las frutas crudas directamente a la tienda</a:t>
            </a:r>
            <a:endParaRPr/>
          </a:p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tienda, tienes un robot que </a:t>
            </a:r>
            <a:r>
              <a:rPr lang="es-CO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lang="es-CO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las frutas en jugo según lo que el cliente quiere.</a:t>
            </a:r>
            <a:endParaRPr/>
          </a:p>
          <a:p>
            <a:pPr marL="5715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91652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9"/>
          <p:cNvSpPr/>
          <p:nvPr/>
        </p:nvSpPr>
        <p:spPr>
          <a:xfrm>
            <a:off x="15000881" y="10187900"/>
            <a:ext cx="2012177" cy="91441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65798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9"/>
          <p:cNvSpPr/>
          <p:nvPr/>
        </p:nvSpPr>
        <p:spPr>
          <a:xfrm>
            <a:off x="19475028" y="10187900"/>
            <a:ext cx="2012177" cy="91441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39943" y="9866860"/>
            <a:ext cx="1556490" cy="155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62" descr="Persona con sombrero y lentes oscuros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 b="32903"/>
          <a:stretch/>
        </p:blipFill>
        <p:spPr>
          <a:xfrm>
            <a:off x="-2" y="2804554"/>
            <a:ext cx="24384001" cy="1091144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2"/>
          <p:cNvSpPr/>
          <p:nvPr/>
        </p:nvSpPr>
        <p:spPr>
          <a:xfrm>
            <a:off x="0" y="2804554"/>
            <a:ext cx="24384000" cy="10911446"/>
          </a:xfrm>
          <a:prstGeom prst="rect">
            <a:avLst/>
          </a:prstGeom>
          <a:solidFill>
            <a:srgbClr val="3B383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2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EL ELT QUE HICIMOS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62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62" descr="Diagrama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0815" y="5798582"/>
            <a:ext cx="18442369" cy="51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20" descr="Persona con sombrero y lentes oscuros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 b="32903"/>
          <a:stretch/>
        </p:blipFill>
        <p:spPr>
          <a:xfrm>
            <a:off x="-2" y="2804554"/>
            <a:ext cx="24384001" cy="1091144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0"/>
          <p:cNvSpPr/>
          <p:nvPr/>
        </p:nvSpPr>
        <p:spPr>
          <a:xfrm>
            <a:off x="0" y="2804554"/>
            <a:ext cx="24384000" cy="10911446"/>
          </a:xfrm>
          <a:prstGeom prst="rect">
            <a:avLst/>
          </a:prstGeom>
          <a:solidFill>
            <a:srgbClr val="3B3838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0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UN ETL LUCIRÍA ASÍ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2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20" descr="Diagrama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2889" y="3932962"/>
            <a:ext cx="17032177" cy="90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1"/>
          <p:cNvSpPr txBox="1">
            <a:spLocks noGrp="1"/>
          </p:cNvSpPr>
          <p:nvPr>
            <p:ph type="title"/>
          </p:nvPr>
        </p:nvSpPr>
        <p:spPr>
          <a:xfrm>
            <a:off x="3186223" y="347139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RESUMEN DE LA SESIÓN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2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1"/>
          <p:cNvSpPr/>
          <p:nvPr/>
        </p:nvSpPr>
        <p:spPr>
          <a:xfrm>
            <a:off x="1363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1"/>
          <p:cNvSpPr txBox="1"/>
          <p:nvPr/>
        </p:nvSpPr>
        <p:spPr>
          <a:xfrm>
            <a:off x="1849634" y="3568108"/>
            <a:ext cx="9153180" cy="710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HORIZONTALES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Proceso que transforma los datos antes de guardarlos.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 Sistema de procesamiento enfocado en analítica.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5. ___ de datos. Opción de almacenamiento que organiza, estructura y permite la consulta centralizada de todos los datos de la organización.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6. ___ de negocio. Definen cómo una compañía toma sus decisiones.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VERTICALES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Sistema de procesamiento enfocado en transacciones.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4. ___ de datos. Repositorio que almacena todo tipo de información.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7. Proceso que carga los datos como vienen y los transforma más adelante.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7" name="Google Shape;1007;p21"/>
          <p:cNvSpPr/>
          <p:nvPr/>
        </p:nvSpPr>
        <p:spPr>
          <a:xfrm>
            <a:off x="1471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1"/>
          <p:cNvSpPr/>
          <p:nvPr/>
        </p:nvSpPr>
        <p:spPr>
          <a:xfrm>
            <a:off x="1579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1"/>
          <p:cNvSpPr/>
          <p:nvPr/>
        </p:nvSpPr>
        <p:spPr>
          <a:xfrm>
            <a:off x="1687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1"/>
          <p:cNvSpPr/>
          <p:nvPr/>
        </p:nvSpPr>
        <p:spPr>
          <a:xfrm>
            <a:off x="1795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1"/>
          <p:cNvSpPr/>
          <p:nvPr/>
        </p:nvSpPr>
        <p:spPr>
          <a:xfrm>
            <a:off x="19037777" y="97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21"/>
          <p:cNvSpPr/>
          <p:nvPr/>
        </p:nvSpPr>
        <p:spPr>
          <a:xfrm>
            <a:off x="14717777" y="1084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21"/>
          <p:cNvSpPr/>
          <p:nvPr/>
        </p:nvSpPr>
        <p:spPr>
          <a:xfrm>
            <a:off x="14717777" y="119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21"/>
          <p:cNvSpPr/>
          <p:nvPr/>
        </p:nvSpPr>
        <p:spPr>
          <a:xfrm>
            <a:off x="17957777" y="868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21"/>
          <p:cNvSpPr/>
          <p:nvPr/>
        </p:nvSpPr>
        <p:spPr>
          <a:xfrm>
            <a:off x="17957777" y="760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1"/>
          <p:cNvSpPr/>
          <p:nvPr/>
        </p:nvSpPr>
        <p:spPr>
          <a:xfrm>
            <a:off x="1795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21"/>
          <p:cNvSpPr/>
          <p:nvPr/>
        </p:nvSpPr>
        <p:spPr>
          <a:xfrm>
            <a:off x="17957777" y="544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1"/>
          <p:cNvSpPr/>
          <p:nvPr/>
        </p:nvSpPr>
        <p:spPr>
          <a:xfrm>
            <a:off x="17957777" y="43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1"/>
          <p:cNvSpPr/>
          <p:nvPr/>
        </p:nvSpPr>
        <p:spPr>
          <a:xfrm>
            <a:off x="16877777" y="43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21"/>
          <p:cNvSpPr/>
          <p:nvPr/>
        </p:nvSpPr>
        <p:spPr>
          <a:xfrm>
            <a:off x="19037777" y="43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1"/>
          <p:cNvSpPr/>
          <p:nvPr/>
        </p:nvSpPr>
        <p:spPr>
          <a:xfrm>
            <a:off x="20117777" y="436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1"/>
          <p:cNvSpPr/>
          <p:nvPr/>
        </p:nvSpPr>
        <p:spPr>
          <a:xfrm>
            <a:off x="1687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1"/>
          <p:cNvSpPr/>
          <p:nvPr/>
        </p:nvSpPr>
        <p:spPr>
          <a:xfrm>
            <a:off x="1579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1"/>
          <p:cNvSpPr/>
          <p:nvPr/>
        </p:nvSpPr>
        <p:spPr>
          <a:xfrm>
            <a:off x="1471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21"/>
          <p:cNvSpPr/>
          <p:nvPr/>
        </p:nvSpPr>
        <p:spPr>
          <a:xfrm>
            <a:off x="1903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1"/>
          <p:cNvSpPr/>
          <p:nvPr/>
        </p:nvSpPr>
        <p:spPr>
          <a:xfrm>
            <a:off x="20117777" y="65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21"/>
          <p:cNvSpPr/>
          <p:nvPr/>
        </p:nvSpPr>
        <p:spPr>
          <a:xfrm>
            <a:off x="20117777" y="328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21"/>
          <p:cNvSpPr/>
          <p:nvPr/>
        </p:nvSpPr>
        <p:spPr>
          <a:xfrm>
            <a:off x="20117777" y="220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21"/>
          <p:cNvSpPr/>
          <p:nvPr/>
        </p:nvSpPr>
        <p:spPr>
          <a:xfrm>
            <a:off x="20117777" y="112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21"/>
          <p:cNvSpPr/>
          <p:nvPr/>
        </p:nvSpPr>
        <p:spPr>
          <a:xfrm>
            <a:off x="19037777" y="220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21"/>
          <p:cNvSpPr/>
          <p:nvPr/>
        </p:nvSpPr>
        <p:spPr>
          <a:xfrm>
            <a:off x="17957777" y="2209979"/>
            <a:ext cx="1080000" cy="108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21"/>
          <p:cNvSpPr txBox="1"/>
          <p:nvPr/>
        </p:nvSpPr>
        <p:spPr>
          <a:xfrm>
            <a:off x="13637777" y="9769979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1033" name="Google Shape;1033;p21"/>
          <p:cNvSpPr txBox="1"/>
          <p:nvPr/>
        </p:nvSpPr>
        <p:spPr>
          <a:xfrm>
            <a:off x="14755100" y="9783341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1034" name="Google Shape;1034;p21"/>
          <p:cNvSpPr txBox="1"/>
          <p:nvPr/>
        </p:nvSpPr>
        <p:spPr>
          <a:xfrm>
            <a:off x="14717777" y="6554415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1035" name="Google Shape;1035;p21"/>
          <p:cNvSpPr txBox="1"/>
          <p:nvPr/>
        </p:nvSpPr>
        <p:spPr>
          <a:xfrm>
            <a:off x="16877777" y="4369979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036" name="Google Shape;1036;p21"/>
          <p:cNvSpPr txBox="1"/>
          <p:nvPr/>
        </p:nvSpPr>
        <p:spPr>
          <a:xfrm>
            <a:off x="17957777" y="4369979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1037" name="Google Shape;1037;p21"/>
          <p:cNvSpPr txBox="1"/>
          <p:nvPr/>
        </p:nvSpPr>
        <p:spPr>
          <a:xfrm>
            <a:off x="20117777" y="1141054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1038" name="Google Shape;1038;p21"/>
          <p:cNvSpPr txBox="1"/>
          <p:nvPr/>
        </p:nvSpPr>
        <p:spPr>
          <a:xfrm>
            <a:off x="17957776" y="2166618"/>
            <a:ext cx="470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6"/>
          <p:cNvSpPr txBox="1">
            <a:spLocks noGrp="1"/>
          </p:cNvSpPr>
          <p:nvPr>
            <p:ph type="subTitle" idx="1"/>
          </p:nvPr>
        </p:nvSpPr>
        <p:spPr>
          <a:xfrm>
            <a:off x="3089501" y="-3577919"/>
            <a:ext cx="14716126" cy="88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s-CO" sz="5400">
                <a:latin typeface="Arial"/>
                <a:ea typeface="Arial"/>
                <a:cs typeface="Arial"/>
                <a:sym typeface="Arial"/>
              </a:rPr>
              <a:t>Educación Ejecutiva</a:t>
            </a:r>
            <a:endParaRPr/>
          </a:p>
        </p:txBody>
      </p:sp>
      <p:sp>
        <p:nvSpPr>
          <p:cNvPr id="1044" name="Google Shape;1044;p26"/>
          <p:cNvSpPr txBox="1"/>
          <p:nvPr/>
        </p:nvSpPr>
        <p:spPr>
          <a:xfrm>
            <a:off x="1217757" y="-3110140"/>
            <a:ext cx="104029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400"/>
              <a:buFont typeface="Arial"/>
              <a:buNone/>
            </a:pPr>
            <a:r>
              <a:rPr lang="es-CO" sz="4400" b="0" i="1" u="none" strike="noStrike" cap="small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lang="es-CO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manera como ves el mundo, porque es la clave para cambiarlo.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6"/>
          <p:cNvSpPr txBox="1"/>
          <p:nvPr/>
        </p:nvSpPr>
        <p:spPr>
          <a:xfrm>
            <a:off x="1217757" y="1595657"/>
            <a:ext cx="9792867" cy="1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lang="es-CO" sz="9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¡Gracias!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6"/>
          <p:cNvSpPr/>
          <p:nvPr/>
        </p:nvSpPr>
        <p:spPr>
          <a:xfrm>
            <a:off x="1661312" y="2900757"/>
            <a:ext cx="95158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</a:pPr>
            <a:r>
              <a:rPr lang="es-CO" sz="4000" b="1" i="1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Aprendiendo juntos a lo largo de la vida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26"/>
          <p:cNvSpPr/>
          <p:nvPr/>
        </p:nvSpPr>
        <p:spPr>
          <a:xfrm>
            <a:off x="2104867" y="5086350"/>
            <a:ext cx="1295558" cy="1000125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3076970" y="40538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¿REGLAS DE NEGOCIO?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10"/>
          <p:cNvGrpSpPr/>
          <p:nvPr/>
        </p:nvGrpSpPr>
        <p:grpSpPr>
          <a:xfrm>
            <a:off x="4937625" y="3109592"/>
            <a:ext cx="14508751" cy="2859096"/>
            <a:chOff x="4993900" y="3109592"/>
            <a:chExt cx="14508751" cy="2859096"/>
          </a:xfrm>
        </p:grpSpPr>
        <p:pic>
          <p:nvPicPr>
            <p:cNvPr id="275" name="Google Shape;27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93900" y="3775729"/>
              <a:ext cx="2192959" cy="2192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0"/>
            <p:cNvSpPr/>
            <p:nvPr/>
          </p:nvSpPr>
          <p:spPr>
            <a:xfrm>
              <a:off x="7672370" y="3109592"/>
              <a:ext cx="11830281" cy="2026107"/>
            </a:xfrm>
            <a:prstGeom prst="wedgeRoundRectCallout">
              <a:avLst>
                <a:gd name="adj1" fmla="val -46036"/>
                <a:gd name="adj2" fmla="val 74243"/>
                <a:gd name="adj3" fmla="val 16667"/>
              </a:avLst>
            </a:prstGeom>
            <a:solidFill>
              <a:srgbClr val="F2F2F2"/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s-CO" sz="4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Las </a:t>
              </a:r>
              <a:r>
                <a:rPr lang="es-CO" sz="4000" b="1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reglas de negocio </a:t>
              </a:r>
              <a:r>
                <a:rPr lang="es-CO" sz="4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son enunciados que definen o restringen aspectos del negocio tales como:  </a:t>
              </a:r>
              <a:endPara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7" name="Google Shape;277;p10"/>
          <p:cNvSpPr txBox="1"/>
          <p:nvPr/>
        </p:nvSpPr>
        <p:spPr>
          <a:xfrm>
            <a:off x="9342928" y="11157349"/>
            <a:ext cx="615006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Todas deben cumplirse dentro del sistema que se va a modelar.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1552298" y="6941193"/>
            <a:ext cx="4682578" cy="1710760"/>
          </a:xfrm>
          <a:prstGeom prst="flowChartAlternateProcess">
            <a:avLst/>
          </a:prstGeom>
          <a:solidFill>
            <a:schemeClr val="lt1"/>
          </a:solidFill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Comportamientos</a:t>
            </a:r>
            <a:endParaRPr sz="3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7084573" y="6941193"/>
            <a:ext cx="4682578" cy="1710760"/>
          </a:xfrm>
          <a:prstGeom prst="flowChartAlternateProcess">
            <a:avLst/>
          </a:prstGeom>
          <a:solidFill>
            <a:schemeClr val="lt1"/>
          </a:solidFill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Restricciones</a:t>
            </a:r>
            <a:endParaRPr sz="3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12616848" y="6941193"/>
            <a:ext cx="4682578" cy="1710760"/>
          </a:xfrm>
          <a:prstGeom prst="flowChartAlternateProcess">
            <a:avLst/>
          </a:prstGeom>
          <a:solidFill>
            <a:schemeClr val="lt1"/>
          </a:solidFill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Condiciones</a:t>
            </a:r>
            <a:endParaRPr sz="3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8149124" y="6941193"/>
            <a:ext cx="4682578" cy="1710760"/>
          </a:xfrm>
          <a:prstGeom prst="flowChartAlternateProcess">
            <a:avLst/>
          </a:prstGeom>
          <a:solidFill>
            <a:schemeClr val="lt1"/>
          </a:solidFill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Políticas</a:t>
            </a:r>
            <a:endParaRPr sz="3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2" name="Google Shape;282;p10"/>
          <p:cNvCxnSpPr>
            <a:stCxn id="281" idx="2"/>
            <a:endCxn id="277" idx="3"/>
          </p:cNvCxnSpPr>
          <p:nvPr/>
        </p:nvCxnSpPr>
        <p:spPr>
          <a:xfrm rot="5400000">
            <a:off x="16161863" y="7983103"/>
            <a:ext cx="3659700" cy="4997400"/>
          </a:xfrm>
          <a:prstGeom prst="curvedConnector2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3" name="Google Shape;283;p10"/>
          <p:cNvCxnSpPr>
            <a:stCxn id="280" idx="2"/>
            <a:endCxn id="277" idx="0"/>
          </p:cNvCxnSpPr>
          <p:nvPr/>
        </p:nvCxnSpPr>
        <p:spPr>
          <a:xfrm rot="5400000">
            <a:off x="12435437" y="8634553"/>
            <a:ext cx="2505300" cy="2540100"/>
          </a:xfrm>
          <a:prstGeom prst="curvedConnector3">
            <a:avLst>
              <a:gd name="adj1" fmla="val 50002"/>
            </a:avLst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0"/>
          <p:cNvCxnSpPr>
            <a:stCxn id="279" idx="2"/>
            <a:endCxn id="277" idx="0"/>
          </p:cNvCxnSpPr>
          <p:nvPr/>
        </p:nvCxnSpPr>
        <p:spPr>
          <a:xfrm rot="-5400000" flipH="1">
            <a:off x="9669312" y="8408503"/>
            <a:ext cx="2505300" cy="2992200"/>
          </a:xfrm>
          <a:prstGeom prst="curvedConnector3">
            <a:avLst>
              <a:gd name="adj1" fmla="val 50002"/>
            </a:avLst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0"/>
          <p:cNvCxnSpPr>
            <a:stCxn id="278" idx="2"/>
            <a:endCxn id="277" idx="1"/>
          </p:cNvCxnSpPr>
          <p:nvPr/>
        </p:nvCxnSpPr>
        <p:spPr>
          <a:xfrm rot="-5400000" flipH="1">
            <a:off x="4788337" y="7757203"/>
            <a:ext cx="3659700" cy="5449200"/>
          </a:xfrm>
          <a:prstGeom prst="curvedConnector2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0" y="4576566"/>
            <a:ext cx="21222586" cy="8715687"/>
          </a:xfrm>
          <a:prstGeom prst="rect">
            <a:avLst/>
          </a:prstGeom>
          <a:solidFill>
            <a:srgbClr val="FFFFFF">
              <a:alpha val="7215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2017120" y="1685098"/>
            <a:ext cx="11364343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¿POR QUÉ SON IMPORTANTES?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2017123" y="5375031"/>
            <a:ext cx="18687505" cy="126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s-CO" sz="4000">
                <a:latin typeface="Lato"/>
                <a:ea typeface="Lato"/>
                <a:cs typeface="Lato"/>
                <a:sym typeface="Lato"/>
              </a:rPr>
              <a:t>Aseguran que el sistema represente la realidad del negocio.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2017122" y="6652545"/>
            <a:ext cx="18687505" cy="82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Ayudan a definir la estructura lógica de la base de datos.</a:t>
            </a: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2017121" y="8420518"/>
            <a:ext cx="18687505" cy="126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2017122" y="8744576"/>
            <a:ext cx="16771622" cy="126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Guían la creación de restricciones, relaciones y flujos en el diseño del sistema.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2017120" y="10100574"/>
            <a:ext cx="18687505" cy="126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 se hace un buen trabajo levantando esas reglas, se puede contribuir a la organización gestionando el conocimiento (know-how) de los procesos.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2017120" y="7760555"/>
            <a:ext cx="1868750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Separan la responsabilidad de </a:t>
            </a:r>
            <a:r>
              <a:rPr lang="es-CO" sz="3600" b="1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desarrollar el sistema de datos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O" sz="3600" b="1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decidir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sobre la operación</a:t>
            </a:r>
            <a:endParaRPr sz="3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4433232" y="11780630"/>
            <a:ext cx="1551753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CO" sz="3600" b="1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operación deja de estar dispersa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en la memoria de un montón de personas</a:t>
            </a:r>
            <a:endParaRPr sz="3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>
            <a:off x="1903291" y="3644931"/>
            <a:ext cx="9835376" cy="451442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12645335" y="3644931"/>
            <a:ext cx="9835376" cy="451442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1903291" y="8441591"/>
            <a:ext cx="9835376" cy="451442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12645335" y="8441591"/>
            <a:ext cx="9835376" cy="451442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EJEMPLOS DE REGLAS DE NEGOCIO 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5175965" y="5417001"/>
            <a:ext cx="595295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“Un profesor no puede dictar más de 5 materias por semestre.”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41" title="ba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1969" y="9356995"/>
            <a:ext cx="2401698" cy="24016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5245105" y="4601990"/>
            <a:ext cx="347514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Educación</a:t>
            </a:r>
            <a:r>
              <a:rPr lang="es-CO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15882136" y="5572188"/>
            <a:ext cx="60155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“Un cliente no puede realizar una compra sin registrar dirección de envío.”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15882136" y="4624033"/>
            <a:ext cx="63327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Comercio electrónico: 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5175965" y="10312365"/>
            <a:ext cx="595295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“No se pueden transferir fondos si el saldo disponible es insuficiente.”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5175965" y="9422414"/>
            <a:ext cx="292800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Bancos :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5882136" y="10096090"/>
            <a:ext cx="60155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“Un médico solo puede ver los historiales de sus propios pacientes.”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15566731" y="9199757"/>
            <a:ext cx="22210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s-CO" sz="40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Salud: 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1" title="healthca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7856" y="9330952"/>
            <a:ext cx="2735699" cy="27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 descr="Icono&#10;&#10;El contenido generado por IA puede ser incorrec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7728" y="4624033"/>
            <a:ext cx="2610180" cy="261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 title="e-commerc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60740" y="4624033"/>
            <a:ext cx="2605991" cy="260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"/>
          <p:cNvSpPr txBox="1">
            <a:spLocks noGrp="1"/>
          </p:cNvSpPr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1 – Restaurante ABC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"/>
          <p:cNvSpPr txBox="1">
            <a:spLocks noGrp="1"/>
          </p:cNvSpPr>
          <p:nvPr>
            <p:ph type="body" idx="1"/>
          </p:nvPr>
        </p:nvSpPr>
        <p:spPr>
          <a:xfrm>
            <a:off x="1940313" y="3276635"/>
            <a:ext cx="19670750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s-CO" sz="4000">
                <a:latin typeface="Lato"/>
                <a:ea typeface="Lato"/>
                <a:cs typeface="Lato"/>
                <a:sym typeface="Lato"/>
              </a:rPr>
              <a:t>¿Cuál sería una regla de negocio adecuada para gestionar las reservas en el restaurante ABC?</a:t>
            </a:r>
            <a:endParaRPr/>
          </a:p>
        </p:txBody>
      </p:sp>
      <p:sp>
        <p:nvSpPr>
          <p:cNvPr id="329" name="Google Shape;329;p4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"/>
          <p:cNvSpPr txBox="1"/>
          <p:nvPr/>
        </p:nvSpPr>
        <p:spPr>
          <a:xfrm>
            <a:off x="1904871" y="5698305"/>
            <a:ext cx="19670749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regla de negocio sería útil para gestionar los pedidos en el restaurante?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1904871" y="7709141"/>
            <a:ext cx="19670748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regla de negocio podría aplicarse para gestionar los pagos en el restaurante?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1902438" y="9821363"/>
            <a:ext cx="19708624" cy="14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s-CO"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regla de negocio sería útil para gestionar el inventario de ingredientes en el restaurante?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"/>
          <p:cNvSpPr txBox="1"/>
          <p:nvPr/>
        </p:nvSpPr>
        <p:spPr>
          <a:xfrm>
            <a:off x="2631689" y="4798192"/>
            <a:ext cx="18979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Ej.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Registrar cada reserva con fecha, hora, número de personas y nombre del cliente.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"/>
          <p:cNvSpPr txBox="1"/>
          <p:nvPr/>
        </p:nvSpPr>
        <p:spPr>
          <a:xfrm>
            <a:off x="2631688" y="6770477"/>
            <a:ext cx="18979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0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Ej. 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cada pedido con el número de mesa, los platos solicitados y el estado del pedido.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"/>
          <p:cNvSpPr txBox="1"/>
          <p:nvPr/>
        </p:nvSpPr>
        <p:spPr>
          <a:xfrm>
            <a:off x="2671744" y="8785944"/>
            <a:ext cx="189038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0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Ej. 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cada pago con el monto, método de pago y fecha.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2633996" y="11399369"/>
            <a:ext cx="189416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0" i="0" u="none" strike="noStrike" cap="none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Ej. </a:t>
            </a:r>
            <a:r>
              <a:rPr lang="es-CO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cada ingrediente con su cantidad disponible, fecha de adquisición y fecha de vencimiento.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21922690" y="11111698"/>
            <a:ext cx="1689652" cy="16896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0080" y="11209088"/>
            <a:ext cx="1494871" cy="149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"/>
          <p:cNvSpPr txBox="1">
            <a:spLocks noGrp="1"/>
          </p:cNvSpPr>
          <p:nvPr>
            <p:ph type="title"/>
          </p:nvPr>
        </p:nvSpPr>
        <p:spPr>
          <a:xfrm>
            <a:off x="3168501" y="1093587"/>
            <a:ext cx="18011554" cy="208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¿CÓMO ENTREVISTAR A UN CLIENTE/USUARIO?</a:t>
            </a:r>
            <a:endParaRPr/>
          </a:p>
        </p:txBody>
      </p:sp>
      <p:sp>
        <p:nvSpPr>
          <p:cNvPr id="344" name="Google Shape;344;p11"/>
          <p:cNvSpPr txBox="1">
            <a:spLocks noGrp="1"/>
          </p:cNvSpPr>
          <p:nvPr>
            <p:ph type="body" idx="1"/>
          </p:nvPr>
        </p:nvSpPr>
        <p:spPr>
          <a:xfrm>
            <a:off x="3186223" y="3475377"/>
            <a:ext cx="18011554" cy="21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4400" b="1">
                <a:latin typeface="Lato"/>
                <a:ea typeface="Lato"/>
                <a:cs typeface="Lato"/>
                <a:sym typeface="Lato"/>
              </a:rPr>
              <a:t>Extraer información útil 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que permita comprender el negocio, identificar actores, procesos, entidades clave y las reglas que rigen su funcionamiento.</a:t>
            </a:r>
            <a:endParaRPr/>
          </a:p>
        </p:txBody>
      </p:sp>
      <p:sp>
        <p:nvSpPr>
          <p:cNvPr id="345" name="Google Shape;345;p1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3186223" y="6132785"/>
            <a:ext cx="159269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Preguntas clave para levantar información:</a:t>
            </a:r>
            <a:endParaRPr sz="4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501" y="7689386"/>
            <a:ext cx="769441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1"/>
          <p:cNvSpPr txBox="1"/>
          <p:nvPr/>
        </p:nvSpPr>
        <p:spPr>
          <a:xfrm>
            <a:off x="4229951" y="7879317"/>
            <a:ext cx="77889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el negocio</a:t>
            </a:r>
            <a:endParaRPr sz="3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3168501" y="8792489"/>
            <a:ext cx="95820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¿Cuál es el propósito del sistema que se desea?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¿Qué procesos desea automatizar o mejorar?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3198" y="7737367"/>
            <a:ext cx="769441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1"/>
          <p:cNvSpPr txBox="1"/>
          <p:nvPr/>
        </p:nvSpPr>
        <p:spPr>
          <a:xfrm>
            <a:off x="13936133" y="7786384"/>
            <a:ext cx="87262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los usuarios</a:t>
            </a:r>
            <a:endParaRPr sz="3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13080323" y="8792489"/>
            <a:ext cx="95820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¿Quiénes usarán el sistema?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¿Qué tareas realiza cada tipo de usuario?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8501" y="10561118"/>
            <a:ext cx="769441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"/>
          <p:cNvSpPr txBox="1"/>
          <p:nvPr/>
        </p:nvSpPr>
        <p:spPr>
          <a:xfrm>
            <a:off x="4229951" y="10704553"/>
            <a:ext cx="79620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los datos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3186223" y="11616556"/>
            <a:ext cx="88326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¿Qué tipo de información necesita guardar?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¿Qué datos se deben consultar o reportar frecuentemente?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3197" y="10673605"/>
            <a:ext cx="769441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1"/>
          <p:cNvSpPr txBox="1"/>
          <p:nvPr/>
        </p:nvSpPr>
        <p:spPr>
          <a:xfrm>
            <a:off x="13936133" y="10735407"/>
            <a:ext cx="72616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las relaciones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11"/>
          <p:cNvSpPr txBox="1"/>
          <p:nvPr/>
        </p:nvSpPr>
        <p:spPr>
          <a:xfrm>
            <a:off x="13080323" y="11662221"/>
            <a:ext cx="95820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CO" sz="28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¿Qué relación existe entre los elementos (clientes-productos, empleados-sucursales, etc.)?</a:t>
            </a:r>
            <a:endParaRPr sz="2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 txBox="1"/>
          <p:nvPr/>
        </p:nvSpPr>
        <p:spPr>
          <a:xfrm>
            <a:off x="13344524" y="2064202"/>
            <a:ext cx="10086975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DISEÑO DE BASES DE DATOS</a:t>
            </a:r>
            <a:endParaRPr sz="8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6"/>
          <p:cNvSpPr txBox="1"/>
          <p:nvPr/>
        </p:nvSpPr>
        <p:spPr>
          <a:xfrm>
            <a:off x="13344525" y="5302861"/>
            <a:ext cx="8601076" cy="219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5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¿Cómo se diseñan y construyen las bases de datos?</a:t>
            </a:r>
            <a:endParaRPr sz="5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2954</Words>
  <Application>Microsoft Office PowerPoint</Application>
  <PresentationFormat>Personalizado</PresentationFormat>
  <Paragraphs>325</Paragraphs>
  <Slides>35</Slides>
  <Notes>35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Calibri</vt:lpstr>
      <vt:lpstr>Arial</vt:lpstr>
      <vt:lpstr>Roboto</vt:lpstr>
      <vt:lpstr>Helvetica Neue</vt:lpstr>
      <vt:lpstr>Lato</vt:lpstr>
      <vt:lpstr>EDCO</vt:lpstr>
      <vt:lpstr>2_EDCO</vt:lpstr>
      <vt:lpstr>1_EDCO</vt:lpstr>
      <vt:lpstr>Presentación de PowerPoint</vt:lpstr>
      <vt:lpstr>Presentación de PowerPoint</vt:lpstr>
      <vt:lpstr>Presentación de PowerPoint</vt:lpstr>
      <vt:lpstr>¿REGLAS DE NEGOCIO?</vt:lpstr>
      <vt:lpstr>Presentación de PowerPoint</vt:lpstr>
      <vt:lpstr>EJEMPLOS DE REGLAS DE NEGOCIO </vt:lpstr>
      <vt:lpstr>EJERCICIO 1 – Restaurante ABC</vt:lpstr>
      <vt:lpstr>¿CÓMO ENTREVISTAR A UN CLIENTE/USUARIO?</vt:lpstr>
      <vt:lpstr>Presentación de PowerPoint</vt:lpstr>
      <vt:lpstr>DISEÑO DE BASES DE DATOS</vt:lpstr>
      <vt:lpstr>OLAP y OLTP</vt:lpstr>
      <vt:lpstr>¿OLAP y OLTP?</vt:lpstr>
      <vt:lpstr>¿OLAP O OLTP?</vt:lpstr>
      <vt:lpstr>¿OLAP O OLTP?</vt:lpstr>
      <vt:lpstr>EN RESUMEN</vt:lpstr>
      <vt:lpstr>EJERCICIO 3 – CASOS PRÁCTICOS</vt:lpstr>
      <vt:lpstr>EJERCICIO 4 – ¿CUÁNDO USAR?</vt:lpstr>
      <vt:lpstr>EJERCICIO 4 – ¿CUÁNDO USAR?</vt:lpstr>
      <vt:lpstr>AMBOS TIPOS DE SISTEMAS SE NECESITAN Y SE COMPLEMENTAN</vt:lpstr>
      <vt:lpstr>Presentación de PowerPoint</vt:lpstr>
      <vt:lpstr>LAGUNAS Y BODEGAS DE DATOS</vt:lpstr>
      <vt:lpstr>¿DATA LAKE O DATA WAREHOUSE?</vt:lpstr>
      <vt:lpstr>¿DATA LAKE O DATA WAREHOUSE?</vt:lpstr>
      <vt:lpstr>¿DATA LAKE O DATA WAREHOUSE?</vt:lpstr>
      <vt:lpstr>¿Hablamos de ¿Data lake o Data warehouse?</vt:lpstr>
      <vt:lpstr>EJERCICIO 4 Hoy nosotros seremos un sistema de datos</vt:lpstr>
      <vt:lpstr>Presentación de PowerPoint</vt:lpstr>
      <vt:lpstr>ETL y ELT</vt:lpstr>
      <vt:lpstr>ETL Y ELT</vt:lpstr>
      <vt:lpstr>ETL Y ELT</vt:lpstr>
      <vt:lpstr>EJEMPLO</vt:lpstr>
      <vt:lpstr>EL ELT QUE HICIMOS</vt:lpstr>
      <vt:lpstr>UN ETL LUCIRÍA ASÍ</vt:lpstr>
      <vt:lpstr>RESUMEN DE LA SESIÓN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 Monica Prada Ojeda</dc:creator>
  <cp:lastModifiedBy>Julio Zainea</cp:lastModifiedBy>
  <cp:revision>1</cp:revision>
  <dcterms:created xsi:type="dcterms:W3CDTF">2019-09-16T13:50:46Z</dcterms:created>
  <dcterms:modified xsi:type="dcterms:W3CDTF">2025-09-17T23:06:45Z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